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313" r:id="rId2"/>
    <p:sldId id="435" r:id="rId3"/>
    <p:sldId id="438" r:id="rId4"/>
    <p:sldId id="444" r:id="rId5"/>
    <p:sldId id="439" r:id="rId6"/>
    <p:sldId id="441" r:id="rId7"/>
    <p:sldId id="446" r:id="rId8"/>
    <p:sldId id="445" r:id="rId9"/>
    <p:sldId id="442" r:id="rId10"/>
    <p:sldId id="443" r:id="rId11"/>
    <p:sldId id="448"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21D843B-45E5-3643-814B-AEE145F6BEB6}">
          <p14:sldIdLst>
            <p14:sldId id="313"/>
            <p14:sldId id="435"/>
            <p14:sldId id="438"/>
            <p14:sldId id="444"/>
            <p14:sldId id="439"/>
            <p14:sldId id="441"/>
            <p14:sldId id="446"/>
            <p14:sldId id="445"/>
            <p14:sldId id="442"/>
            <p14:sldId id="443"/>
            <p14:sldId id="448"/>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gyro Maniati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2" autoAdjust="0"/>
    <p:restoredTop sz="76395" autoAdjust="0"/>
  </p:normalViewPr>
  <p:slideViewPr>
    <p:cSldViewPr snapToGrid="0" snapToObjects="1">
      <p:cViewPr varScale="1">
        <p:scale>
          <a:sx n="111" d="100"/>
          <a:sy n="111" d="100"/>
        </p:scale>
        <p:origin x="1596" y="102"/>
      </p:cViewPr>
      <p:guideLst>
        <p:guide orient="horz" pos="1620"/>
        <p:guide pos="2880"/>
      </p:guideLst>
    </p:cSldViewPr>
  </p:slideViewPr>
  <p:outlineViewPr>
    <p:cViewPr>
      <p:scale>
        <a:sx n="33" d="100"/>
        <a:sy n="33" d="100"/>
      </p:scale>
      <p:origin x="0" y="123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A8CED8-D137-5E4B-8BED-2D596483EE4E}" type="datetimeFigureOut">
              <a:rPr lang="en-US" smtClean="0"/>
              <a:t>8/27/2021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3AB075-79BF-6643-95FC-3515D066B03B}" type="slidenum">
              <a:rPr lang="en-US" smtClean="0"/>
              <a:t>‹#›</a:t>
            </a:fld>
            <a:endParaRPr lang="en-US"/>
          </a:p>
        </p:txBody>
      </p:sp>
    </p:spTree>
    <p:extLst>
      <p:ext uri="{BB962C8B-B14F-4D97-AF65-F5344CB8AC3E}">
        <p14:creationId xmlns:p14="http://schemas.microsoft.com/office/powerpoint/2010/main" val="623428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66A4CF-354F-B74D-92D0-6B9B6EA3D4D9}" type="datetimeFigureOut">
              <a:rPr lang="en-US" smtClean="0"/>
              <a:t>8/27/2021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75D556-A72A-AD4D-B42C-8C8236EBB931}" type="slidenum">
              <a:rPr lang="en-US" smtClean="0"/>
              <a:t>‹#›</a:t>
            </a:fld>
            <a:endParaRPr lang="en-US"/>
          </a:p>
        </p:txBody>
      </p:sp>
    </p:spTree>
    <p:extLst>
      <p:ext uri="{BB962C8B-B14F-4D97-AF65-F5344CB8AC3E}">
        <p14:creationId xmlns:p14="http://schemas.microsoft.com/office/powerpoint/2010/main" val="4054644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75D556-A72A-AD4D-B42C-8C8236EBB931}" type="slidenum">
              <a:rPr lang="en-US" smtClean="0"/>
              <a:t>2</a:t>
            </a:fld>
            <a:endParaRPr lang="en-US"/>
          </a:p>
        </p:txBody>
      </p:sp>
    </p:spTree>
    <p:extLst>
      <p:ext uri="{BB962C8B-B14F-4D97-AF65-F5344CB8AC3E}">
        <p14:creationId xmlns:p14="http://schemas.microsoft.com/office/powerpoint/2010/main" val="3682168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75D556-A72A-AD4D-B42C-8C8236EBB931}" type="slidenum">
              <a:rPr lang="en-US" smtClean="0"/>
              <a:t>5</a:t>
            </a:fld>
            <a:endParaRPr lang="en-US"/>
          </a:p>
        </p:txBody>
      </p:sp>
    </p:spTree>
    <p:extLst>
      <p:ext uri="{BB962C8B-B14F-4D97-AF65-F5344CB8AC3E}">
        <p14:creationId xmlns:p14="http://schemas.microsoft.com/office/powerpoint/2010/main" val="2185874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75D556-A72A-AD4D-B42C-8C8236EBB931}" type="slidenum">
              <a:rPr lang="en-US" smtClean="0"/>
              <a:t>10</a:t>
            </a:fld>
            <a:endParaRPr lang="en-US"/>
          </a:p>
        </p:txBody>
      </p:sp>
    </p:spTree>
    <p:extLst>
      <p:ext uri="{BB962C8B-B14F-4D97-AF65-F5344CB8AC3E}">
        <p14:creationId xmlns:p14="http://schemas.microsoft.com/office/powerpoint/2010/main" val="25577042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9143999" cy="3851573"/>
          </a:xfrm>
          <a:prstGeom prst="rect">
            <a:avLst/>
          </a:prstGeom>
          <a:solidFill>
            <a:srgbClr val="007A86"/>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1402080"/>
            <a:ext cx="8077200" cy="1747520"/>
          </a:xfrm>
        </p:spPr>
        <p:txBody>
          <a:bodyPr vert="horz" lIns="91440" tIns="0" rIns="45720" bIns="0" rtlCol="0" anchor="t">
            <a:normAutofit/>
            <a:scene3d>
              <a:camera prst="orthographicFront"/>
              <a:lightRig rig="threePt" dir="t">
                <a:rot lat="0" lon="0" rev="4800000"/>
              </a:lightRig>
            </a:scene3d>
            <a:sp3d prstMaterial="matte"/>
          </a:bodyPr>
          <a:lstStyle>
            <a:lvl1pPr algn="l">
              <a:defRPr sz="4700" b="1">
                <a:solidFill>
                  <a:schemeClr val="tx1">
                    <a:lumMod val="95000"/>
                  </a:schemeClr>
                </a:solidFill>
                <a:effectLst/>
              </a:defRPr>
            </a:lvl1pPr>
            <a:extLst/>
          </a:lstStyle>
          <a:p>
            <a:endParaRPr kumimoji="0" lang="en-US" dirty="0"/>
          </a:p>
        </p:txBody>
      </p:sp>
      <p:sp>
        <p:nvSpPr>
          <p:cNvPr id="3" name="Subtitle 2"/>
          <p:cNvSpPr>
            <a:spLocks noGrp="1"/>
          </p:cNvSpPr>
          <p:nvPr>
            <p:ph type="subTitle" idx="1"/>
          </p:nvPr>
        </p:nvSpPr>
        <p:spPr>
          <a:xfrm>
            <a:off x="685800" y="277368"/>
            <a:ext cx="8077200" cy="1124712"/>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10" name="Rectangle 9"/>
          <p:cNvSpPr/>
          <p:nvPr/>
        </p:nvSpPr>
        <p:spPr bwMode="invGray">
          <a:xfrm>
            <a:off x="0" y="384625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pic>
        <p:nvPicPr>
          <p:cNvPr id="6" name="Picture 5" descr="UNM HS2.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96950" y="4631588"/>
            <a:ext cx="8147050" cy="521412"/>
          </a:xfrm>
          <a:prstGeom prst="rect">
            <a:avLst/>
          </a:prstGeom>
        </p:spPr>
      </p:pic>
      <p:pic>
        <p:nvPicPr>
          <p:cNvPr id="7" name="Picture 6" descr="UNM-HSC2-knockoutwhite.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93675" y="4720232"/>
            <a:ext cx="923925" cy="32784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2">
        <a:schemeClr val="bg2"/>
      </p:bgRef>
    </p:bg>
    <p:spTree>
      <p:nvGrpSpPr>
        <p:cNvPr id="1" name=""/>
        <p:cNvGrpSpPr/>
        <p:nvPr/>
      </p:nvGrpSpPr>
      <p:grpSpPr>
        <a:xfrm>
          <a:off x="0" y="0"/>
          <a:ext cx="0" cy="0"/>
          <a:chOff x="0" y="0"/>
          <a:chExt cx="0" cy="0"/>
        </a:xfrm>
      </p:grpSpPr>
      <p:sp>
        <p:nvSpPr>
          <p:cNvPr id="9" name="Rectangle 8"/>
          <p:cNvSpPr/>
          <p:nvPr userDrawn="1"/>
        </p:nvSpPr>
        <p:spPr bwMode="ltGray">
          <a:xfrm>
            <a:off x="1" y="-22860"/>
            <a:ext cx="9143999" cy="5143500"/>
          </a:xfrm>
          <a:prstGeom prst="rect">
            <a:avLst/>
          </a:prstGeom>
          <a:solidFill>
            <a:srgbClr val="007A86"/>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pic>
        <p:nvPicPr>
          <p:cNvPr id="6" name="Picture 5" descr="UNM HS2.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96950" y="4631588"/>
            <a:ext cx="8147050" cy="521412"/>
          </a:xfrm>
          <a:prstGeom prst="rect">
            <a:avLst/>
          </a:prstGeom>
        </p:spPr>
      </p:pic>
      <p:sp>
        <p:nvSpPr>
          <p:cNvPr id="2" name="Title 1"/>
          <p:cNvSpPr>
            <a:spLocks noGrp="1"/>
          </p:cNvSpPr>
          <p:nvPr>
            <p:ph type="ctrTitle"/>
          </p:nvPr>
        </p:nvSpPr>
        <p:spPr>
          <a:xfrm>
            <a:off x="685800" y="1402080"/>
            <a:ext cx="8077200" cy="1747520"/>
          </a:xfrm>
          <a:effectLst/>
        </p:spPr>
        <p:txBody>
          <a:bodyPr vert="horz" lIns="91440" tIns="0" rIns="45720" bIns="0" rtlCol="0" anchor="t">
            <a:normAutofit/>
            <a:scene3d>
              <a:camera prst="orthographicFront"/>
              <a:lightRig rig="threePt" dir="t">
                <a:rot lat="0" lon="0" rev="4800000"/>
              </a:lightRig>
            </a:scene3d>
            <a:sp3d prstMaterial="matte"/>
          </a:bodyPr>
          <a:lstStyle>
            <a:lvl1pPr algn="l">
              <a:defRPr sz="4700" b="1">
                <a:solidFill>
                  <a:schemeClr val="tx1">
                    <a:lumMod val="95000"/>
                  </a:schemeClr>
                </a:solidFill>
              </a:defRPr>
            </a:lvl1pPr>
            <a:extLst/>
          </a:lstStyle>
          <a:p>
            <a:r>
              <a:rPr kumimoji="0" lang="en-US" smtClean="0"/>
              <a:t>Click to edit Master title style</a:t>
            </a:r>
            <a:endParaRPr kumimoji="0" lang="en-US" dirty="0"/>
          </a:p>
        </p:txBody>
      </p:sp>
      <p:sp>
        <p:nvSpPr>
          <p:cNvPr id="3" name="Subtitle 2"/>
          <p:cNvSpPr>
            <a:spLocks noGrp="1"/>
          </p:cNvSpPr>
          <p:nvPr>
            <p:ph type="subTitle" idx="1"/>
          </p:nvPr>
        </p:nvSpPr>
        <p:spPr>
          <a:xfrm>
            <a:off x="685800" y="277368"/>
            <a:ext cx="8077200" cy="1124712"/>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dirty="0"/>
          </a:p>
        </p:txBody>
      </p:sp>
      <p:pic>
        <p:nvPicPr>
          <p:cNvPr id="7" name="Picture 6" descr="UNM-HSC2-knockoutwhite.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93675" y="4720232"/>
            <a:ext cx="923925" cy="327845"/>
          </a:xfrm>
          <a:prstGeom prst="rect">
            <a:avLst/>
          </a:prstGeom>
        </p:spPr>
      </p:pic>
    </p:spTree>
    <p:extLst>
      <p:ext uri="{BB962C8B-B14F-4D97-AF65-F5344CB8AC3E}">
        <p14:creationId xmlns:p14="http://schemas.microsoft.com/office/powerpoint/2010/main" val="1668541675"/>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86"/>
            <a:ext cx="8229600" cy="939546"/>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5" name="Picture 4" descr="UNM-HSC2-01.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93675" y="4720232"/>
            <a:ext cx="923926" cy="32809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11" name="Rectangle 10"/>
          <p:cNvSpPr/>
          <p:nvPr userDrawn="1"/>
        </p:nvSpPr>
        <p:spPr bwMode="ltGray">
          <a:xfrm>
            <a:off x="0" y="1885950"/>
            <a:ext cx="9144000" cy="3257550"/>
          </a:xfrm>
          <a:prstGeom prst="rect">
            <a:avLst/>
          </a:prstGeom>
          <a:blipFill dpi="0" rotWithShape="1">
            <a:blip r:embed="rId2"/>
            <a:srcRect/>
            <a:tile tx="0" ty="0" sx="100000" sy="100000" flip="none" algn="tl"/>
          </a:blip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solidFill>
                <a:schemeClr val="bg1"/>
              </a:solidFill>
            </a:endParaRPr>
          </a:p>
        </p:txBody>
      </p:sp>
      <p:sp>
        <p:nvSpPr>
          <p:cNvPr id="9" name="Rectangle 8"/>
          <p:cNvSpPr/>
          <p:nvPr/>
        </p:nvSpPr>
        <p:spPr bwMode="ltGray">
          <a:xfrm>
            <a:off x="0" y="1"/>
            <a:ext cx="9144000" cy="1951890"/>
          </a:xfrm>
          <a:prstGeom prst="rect">
            <a:avLst/>
          </a:prstGeom>
          <a:solidFill>
            <a:srgbClr val="007A86"/>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solidFill>
                <a:schemeClr val="bg1"/>
              </a:solidFill>
            </a:endParaRPr>
          </a:p>
        </p:txBody>
      </p:sp>
      <p:sp>
        <p:nvSpPr>
          <p:cNvPr id="12" name="Rectangle 11"/>
          <p:cNvSpPr/>
          <p:nvPr/>
        </p:nvSpPr>
        <p:spPr bwMode="invGray">
          <a:xfrm>
            <a:off x="0" y="1951890"/>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89154"/>
            <a:ext cx="8013192" cy="1227582"/>
          </a:xfrm>
          <a:effectLst/>
        </p:spPr>
        <p:txBody>
          <a:bodyPr vert="horz" lIns="91440" tIns="0" rIns="91440" bIns="0" rtlCol="0" anchor="b">
            <a:normAutofit/>
            <a:scene3d>
              <a:camera prst="orthographicFront"/>
              <a:lightRig rig="threePt" dir="t">
                <a:rot lat="0" lon="0" rev="4800000"/>
              </a:lightRig>
            </a:scene3d>
            <a:sp3d prstMaterial="matte"/>
          </a:bodyPr>
          <a:lstStyle>
            <a:lvl1pPr algn="l">
              <a:defRPr sz="3600" b="1" cap="none" baseline="0">
                <a:solidFill>
                  <a:schemeClr val="tx1">
                    <a:lumMod val="95000"/>
                  </a:schemeClr>
                </a:solidFill>
                <a:effectLst/>
              </a:defRPr>
            </a:lvl1pPr>
            <a:extLst/>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740664" y="1371600"/>
            <a:ext cx="8022336" cy="51435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pic>
        <p:nvPicPr>
          <p:cNvPr id="7" name="Picture 6" descr="UNM HS2.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996950" y="4631588"/>
            <a:ext cx="8147050" cy="521412"/>
          </a:xfrm>
          <a:prstGeom prst="rect">
            <a:avLst/>
          </a:prstGeom>
        </p:spPr>
      </p:pic>
      <p:pic>
        <p:nvPicPr>
          <p:cNvPr id="8" name="Picture 7" descr="UNM-HSC2-knockoutwhite.eps"/>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193675" y="4720232"/>
            <a:ext cx="923925" cy="32784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3" name="Content Placeholder 2"/>
          <p:cNvSpPr>
            <a:spLocks noGrp="1"/>
          </p:cNvSpPr>
          <p:nvPr>
            <p:ph sz="half" idx="1"/>
          </p:nvPr>
        </p:nvSpPr>
        <p:spPr>
          <a:xfrm>
            <a:off x="457200" y="1330452"/>
            <a:ext cx="4038600" cy="3467862"/>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330452"/>
            <a:ext cx="4038600" cy="346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74241"/>
            <a:ext cx="4040188"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1837134"/>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274241"/>
            <a:ext cx="4041775"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1837134"/>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3" name="Picture 2" descr="UNM-HSC2-01.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93675" y="4720232"/>
            <a:ext cx="923926" cy="328095"/>
          </a:xfrm>
          <a:prstGeom prst="rect">
            <a:avLst/>
          </a:prstGeom>
        </p:spPr>
      </p:pic>
      <p:pic>
        <p:nvPicPr>
          <p:cNvPr id="4" name="Picture 3" descr="UNM HS2Turq.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984243" y="4631588"/>
            <a:ext cx="8159758" cy="52222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14300"/>
            <a:ext cx="2523744" cy="733806"/>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307350"/>
            <a:ext cx="5920641" cy="34191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297514"/>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2" name="Rectangle 11"/>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7692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1" y="0"/>
            <a:ext cx="9143999" cy="1075300"/>
          </a:xfrm>
          <a:prstGeom prst="rect">
            <a:avLst/>
          </a:prstGeom>
          <a:solidFill>
            <a:srgbClr val="007A86"/>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14300"/>
            <a:ext cx="8229600" cy="938297"/>
          </a:xfrm>
          <a:prstGeom prst="rect">
            <a:avLst/>
          </a:prstGeom>
        </p:spPr>
        <p:txBody>
          <a:bodyPr vert="horz" lIns="91440" rIns="45720" rtlCol="0" anchor="ctr">
            <a:normAutofit/>
            <a:scene3d>
              <a:camera prst="orthographicFront"/>
              <a:lightRig rig="threePt" dir="t">
                <a:rot lat="0" lon="0" rev="4800000"/>
              </a:lightRig>
            </a:scene3d>
            <a:sp3d prstMaterial="matte"/>
          </a:body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331394"/>
            <a:ext cx="8229600" cy="3469207"/>
          </a:xfrm>
          <a:prstGeom prst="rect">
            <a:avLst/>
          </a:prstGeom>
        </p:spPr>
        <p:txBody>
          <a:bodyPr vert="horz" lIns="54864" tIns="91440" rtlCol="0">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8" name="Rectangle 7"/>
          <p:cNvSpPr/>
          <p:nvPr userDrawn="1"/>
        </p:nvSpPr>
        <p:spPr bwMode="ltGray">
          <a:xfrm>
            <a:off x="0" y="986991"/>
            <a:ext cx="9143999" cy="45719"/>
          </a:xfrm>
          <a:prstGeom prst="rect">
            <a:avLst/>
          </a:prstGeom>
          <a:solidFill>
            <a:srgbClr val="007A86"/>
          </a:solidFill>
          <a:ln w="48000" cap="flat" cmpd="thickThin" algn="ctr">
            <a:solidFill>
              <a:srgbClr val="BA0C2F"/>
            </a:solid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pic>
        <p:nvPicPr>
          <p:cNvPr id="9" name="Picture 8" descr="UNM-HSC2-01.png"/>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193675" y="4720232"/>
            <a:ext cx="923926" cy="328095"/>
          </a:xfrm>
          <a:prstGeom prst="rect">
            <a:avLst/>
          </a:prstGeom>
        </p:spPr>
      </p:pic>
      <p:pic>
        <p:nvPicPr>
          <p:cNvPr id="12" name="Picture 11" descr="UNM HS2Turq.png"/>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984243" y="4631588"/>
            <a:ext cx="8159758" cy="52222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73" r:id="rId2"/>
    <p:sldLayoutId id="2147483662" r:id="rId3"/>
    <p:sldLayoutId id="2147483663" r:id="rId4"/>
    <p:sldLayoutId id="2147483664" r:id="rId5"/>
    <p:sldLayoutId id="2147483665" r:id="rId6"/>
    <p:sldLayoutId id="2147483666" r:id="rId7"/>
    <p:sldLayoutId id="2147483667" r:id="rId8"/>
    <p:sldLayoutId id="2147483668" r:id="rId9"/>
  </p:sldLayoutIdLst>
  <p:txStyles>
    <p:titleStyle>
      <a:lvl1pPr algn="l" rtl="0" eaLnBrk="1" latinLnBrk="0" hangingPunct="1">
        <a:spcBef>
          <a:spcPct val="0"/>
        </a:spcBef>
        <a:buNone/>
        <a:defRPr kumimoji="0" sz="3400" b="1" i="0" kern="1200" spc="0">
          <a:solidFill>
            <a:schemeClr val="bg1"/>
          </a:solidFill>
          <a:effectLst/>
          <a:latin typeface="Arial Black" charset="0"/>
          <a:ea typeface="Arial Black" charset="0"/>
          <a:cs typeface="Arial Black" charset="0"/>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spc="0">
          <a:solidFill>
            <a:schemeClr val="tx2"/>
          </a:solidFill>
          <a:latin typeface="Arial" charset="0"/>
          <a:ea typeface="Arial" charset="0"/>
          <a:cs typeface="Arial" charset="0"/>
        </a:defRPr>
      </a:lvl1pPr>
      <a:lvl2pPr marL="731520" indent="-274320" algn="l" rtl="0" eaLnBrk="1" latinLnBrk="0" hangingPunct="1">
        <a:spcBef>
          <a:spcPct val="20000"/>
        </a:spcBef>
        <a:buClr>
          <a:schemeClr val="accent2"/>
        </a:buClr>
        <a:buSzPct val="90000"/>
        <a:buFont typeface="Wingdings"/>
        <a:buChar char=""/>
        <a:defRPr kumimoji="0" sz="2800" kern="1200" spc="0">
          <a:solidFill>
            <a:schemeClr val="tx1"/>
          </a:solidFill>
          <a:latin typeface="Arial" charset="0"/>
          <a:ea typeface="Arial" charset="0"/>
          <a:cs typeface="Arial" charset="0"/>
        </a:defRPr>
      </a:lvl2pPr>
      <a:lvl3pPr marL="996696" indent="-228600" algn="l" rtl="0" eaLnBrk="1" latinLnBrk="0" hangingPunct="1">
        <a:spcBef>
          <a:spcPct val="20000"/>
        </a:spcBef>
        <a:buClr>
          <a:schemeClr val="accent3"/>
        </a:buClr>
        <a:buFont typeface="Arial"/>
        <a:buChar char="▪"/>
        <a:defRPr kumimoji="0" sz="2400" kern="1200" spc="0">
          <a:solidFill>
            <a:schemeClr val="tx1"/>
          </a:solidFill>
          <a:latin typeface="Arial" charset="0"/>
          <a:ea typeface="Arial" charset="0"/>
          <a:cs typeface="Arial" charset="0"/>
        </a:defRPr>
      </a:lvl3pPr>
      <a:lvl4pPr marL="1216152" indent="-182880" algn="l" rtl="0" eaLnBrk="1" latinLnBrk="0" hangingPunct="1">
        <a:spcBef>
          <a:spcPct val="20000"/>
        </a:spcBef>
        <a:buClr>
          <a:schemeClr val="accent4"/>
        </a:buClr>
        <a:buFont typeface="Arial"/>
        <a:buChar char="▪"/>
        <a:defRPr kumimoji="0" sz="2000" kern="1200" spc="0">
          <a:solidFill>
            <a:schemeClr val="tx1"/>
          </a:solidFill>
          <a:latin typeface="Arial" charset="0"/>
          <a:ea typeface="Arial" charset="0"/>
          <a:cs typeface="Arial" charset="0"/>
        </a:defRPr>
      </a:lvl4pPr>
      <a:lvl5pPr marL="1426464" indent="-182880" algn="l" rtl="0" eaLnBrk="1" latinLnBrk="0" hangingPunct="1">
        <a:spcBef>
          <a:spcPct val="20000"/>
        </a:spcBef>
        <a:buClr>
          <a:schemeClr val="accent5"/>
        </a:buClr>
        <a:buFont typeface="Wingdings 3"/>
        <a:buChar char=""/>
        <a:defRPr kumimoji="0" lang="en-US" sz="2000" kern="1200" spc="0" smtClean="0">
          <a:solidFill>
            <a:schemeClr val="tx1"/>
          </a:solidFill>
          <a:latin typeface="Arial" charset="0"/>
          <a:ea typeface="Arial" charset="0"/>
          <a:cs typeface="Arial"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hsc.unm.edu/medicine/education/cpl/plan-present-sponsor/planning-rss.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Coordinator Course</a:t>
            </a:r>
            <a:endParaRPr lang="en-US" dirty="0"/>
          </a:p>
        </p:txBody>
      </p:sp>
      <p:sp>
        <p:nvSpPr>
          <p:cNvPr id="7" name="Subtitle 6"/>
          <p:cNvSpPr>
            <a:spLocks noGrp="1"/>
          </p:cNvSpPr>
          <p:nvPr>
            <p:ph type="subTitle" idx="1"/>
          </p:nvPr>
        </p:nvSpPr>
        <p:spPr/>
        <p:txBody>
          <a:bodyPr/>
          <a:lstStyle/>
          <a:p>
            <a:r>
              <a:rPr lang="en-US" dirty="0" smtClean="0"/>
              <a:t>Evaluations, Evaluation Summary and Outcome Summary</a:t>
            </a:r>
            <a:endParaRPr lang="en-US" dirty="0"/>
          </a:p>
        </p:txBody>
      </p:sp>
    </p:spTree>
    <p:extLst>
      <p:ext uri="{BB962C8B-B14F-4D97-AF65-F5344CB8AC3E}">
        <p14:creationId xmlns:p14="http://schemas.microsoft.com/office/powerpoint/2010/main" val="1092784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Outcome Summary?</a:t>
            </a:r>
            <a:endParaRPr lang="en-US" dirty="0"/>
          </a:p>
        </p:txBody>
      </p:sp>
      <p:sp>
        <p:nvSpPr>
          <p:cNvPr id="10" name="Content Placeholder 9"/>
          <p:cNvSpPr>
            <a:spLocks noGrp="1"/>
          </p:cNvSpPr>
          <p:nvPr>
            <p:ph idx="1"/>
          </p:nvPr>
        </p:nvSpPr>
        <p:spPr>
          <a:xfrm>
            <a:off x="457200" y="1164250"/>
            <a:ext cx="6356555" cy="3469207"/>
          </a:xfrm>
        </p:spPr>
        <p:txBody>
          <a:bodyPr>
            <a:normAutofit fontScale="85000" lnSpcReduction="10000"/>
          </a:bodyPr>
          <a:lstStyle/>
          <a:p>
            <a:pPr marL="118872" indent="0">
              <a:buNone/>
            </a:pPr>
            <a:r>
              <a:rPr lang="en-US" dirty="0" smtClean="0"/>
              <a:t>Documentation and evidence to support how your program met these goals.  </a:t>
            </a:r>
          </a:p>
          <a:p>
            <a:pPr lvl="1"/>
            <a:r>
              <a:rPr lang="en-US" dirty="0"/>
              <a:t>Gaps</a:t>
            </a:r>
          </a:p>
          <a:p>
            <a:pPr lvl="1"/>
            <a:r>
              <a:rPr lang="en-US" dirty="0"/>
              <a:t>Objectives</a:t>
            </a:r>
          </a:p>
          <a:p>
            <a:pPr lvl="1"/>
            <a:r>
              <a:rPr lang="en-US" dirty="0"/>
              <a:t>Competencies </a:t>
            </a:r>
            <a:r>
              <a:rPr lang="en-US" dirty="0" smtClean="0"/>
              <a:t>you selected </a:t>
            </a:r>
            <a:r>
              <a:rPr lang="en-US" dirty="0"/>
              <a:t>on EPF</a:t>
            </a:r>
          </a:p>
          <a:p>
            <a:pPr marL="118872" indent="0">
              <a:buNone/>
            </a:pPr>
            <a:endParaRPr lang="en-US" dirty="0" smtClean="0"/>
          </a:p>
          <a:p>
            <a:pPr marL="118872" indent="0">
              <a:buNone/>
            </a:pPr>
            <a:r>
              <a:rPr lang="en-US" dirty="0" smtClean="0"/>
              <a:t>It is due the last </a:t>
            </a:r>
            <a:r>
              <a:rPr lang="en-US" dirty="0"/>
              <a:t>business day in February for the </a:t>
            </a:r>
            <a:r>
              <a:rPr lang="en-US" dirty="0" smtClean="0"/>
              <a:t>previous calendar </a:t>
            </a:r>
            <a:r>
              <a:rPr lang="en-US" dirty="0"/>
              <a:t>year</a:t>
            </a:r>
            <a:r>
              <a:rPr lang="en-US" dirty="0" smtClean="0"/>
              <a:t>.</a:t>
            </a:r>
            <a:endParaRPr lang="en-US" dirty="0"/>
          </a:p>
        </p:txBody>
      </p:sp>
      <p:pic>
        <p:nvPicPr>
          <p:cNvPr id="11" name="Picture 10"/>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96948" y="1230752"/>
            <a:ext cx="1924149" cy="3670489"/>
          </a:xfrm>
          <a:prstGeom prst="rect">
            <a:avLst/>
          </a:prstGeom>
        </p:spPr>
      </p:pic>
      <p:cxnSp>
        <p:nvCxnSpPr>
          <p:cNvPr id="13" name="Straight Arrow Connector 12"/>
          <p:cNvCxnSpPr/>
          <p:nvPr/>
        </p:nvCxnSpPr>
        <p:spPr>
          <a:xfrm>
            <a:off x="6223819" y="3065996"/>
            <a:ext cx="72758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14560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58" y="77258"/>
            <a:ext cx="8917858" cy="939546"/>
          </a:xfrm>
        </p:spPr>
        <p:txBody>
          <a:bodyPr>
            <a:normAutofit/>
          </a:bodyPr>
          <a:lstStyle/>
          <a:p>
            <a:pPr lvl="0"/>
            <a:r>
              <a:rPr lang="en-US" dirty="0" smtClean="0"/>
              <a:t>The End</a:t>
            </a:r>
            <a:endParaRPr lang="en-US" dirty="0"/>
          </a:p>
        </p:txBody>
      </p:sp>
      <p:sp>
        <p:nvSpPr>
          <p:cNvPr id="4" name="Content Placeholder 2"/>
          <p:cNvSpPr txBox="1">
            <a:spLocks/>
          </p:cNvSpPr>
          <p:nvPr/>
        </p:nvSpPr>
        <p:spPr>
          <a:xfrm>
            <a:off x="157316" y="1032389"/>
            <a:ext cx="8986684" cy="3618271"/>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spc="0">
                <a:solidFill>
                  <a:schemeClr val="tx2"/>
                </a:solidFill>
                <a:latin typeface="Arial" charset="0"/>
                <a:ea typeface="Arial" charset="0"/>
                <a:cs typeface="Arial" charset="0"/>
              </a:defRPr>
            </a:lvl1pPr>
            <a:lvl2pPr marL="731520" indent="-274320" algn="l" rtl="0" eaLnBrk="1" latinLnBrk="0" hangingPunct="1">
              <a:spcBef>
                <a:spcPct val="20000"/>
              </a:spcBef>
              <a:buClr>
                <a:schemeClr val="accent2"/>
              </a:buClr>
              <a:buSzPct val="90000"/>
              <a:buFont typeface="Wingdings"/>
              <a:buChar char=""/>
              <a:defRPr kumimoji="0" sz="2800" kern="1200" spc="0">
                <a:solidFill>
                  <a:schemeClr val="tx1"/>
                </a:solidFill>
                <a:latin typeface="Arial" charset="0"/>
                <a:ea typeface="Arial" charset="0"/>
                <a:cs typeface="Arial" charset="0"/>
              </a:defRPr>
            </a:lvl2pPr>
            <a:lvl3pPr marL="996696" indent="-228600" algn="l" rtl="0" eaLnBrk="1" latinLnBrk="0" hangingPunct="1">
              <a:spcBef>
                <a:spcPct val="20000"/>
              </a:spcBef>
              <a:buClr>
                <a:schemeClr val="accent3"/>
              </a:buClr>
              <a:buFont typeface="Arial"/>
              <a:buChar char="▪"/>
              <a:defRPr kumimoji="0" sz="2400" kern="1200" spc="0">
                <a:solidFill>
                  <a:schemeClr val="tx1"/>
                </a:solidFill>
                <a:latin typeface="Arial" charset="0"/>
                <a:ea typeface="Arial" charset="0"/>
                <a:cs typeface="Arial" charset="0"/>
              </a:defRPr>
            </a:lvl3pPr>
            <a:lvl4pPr marL="1216152" indent="-182880" algn="l" rtl="0" eaLnBrk="1" latinLnBrk="0" hangingPunct="1">
              <a:spcBef>
                <a:spcPct val="20000"/>
              </a:spcBef>
              <a:buClr>
                <a:schemeClr val="accent4"/>
              </a:buClr>
              <a:buFont typeface="Arial"/>
              <a:buChar char="▪"/>
              <a:defRPr kumimoji="0" sz="2000" kern="1200" spc="0">
                <a:solidFill>
                  <a:schemeClr val="tx1"/>
                </a:solidFill>
                <a:latin typeface="Arial" charset="0"/>
                <a:ea typeface="Arial" charset="0"/>
                <a:cs typeface="Arial" charset="0"/>
              </a:defRPr>
            </a:lvl4pPr>
            <a:lvl5pPr marL="1426464" indent="-182880" algn="l" rtl="0" eaLnBrk="1" latinLnBrk="0" hangingPunct="1">
              <a:spcBef>
                <a:spcPct val="20000"/>
              </a:spcBef>
              <a:buClr>
                <a:schemeClr val="accent5"/>
              </a:buClr>
              <a:buFont typeface="Wingdings 3"/>
              <a:buChar char=""/>
              <a:defRPr kumimoji="0" lang="en-US" sz="2000" kern="1200" spc="0" smtClean="0">
                <a:solidFill>
                  <a:schemeClr val="tx1"/>
                </a:solidFill>
                <a:latin typeface="Arial" charset="0"/>
                <a:ea typeface="Arial" charset="0"/>
                <a:cs typeface="Arial"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endParaRPr lang="en-US" sz="1200" dirty="0"/>
          </a:p>
        </p:txBody>
      </p:sp>
      <p:sp>
        <p:nvSpPr>
          <p:cNvPr id="3" name="TextBox 2"/>
          <p:cNvSpPr txBox="1"/>
          <p:nvPr/>
        </p:nvSpPr>
        <p:spPr>
          <a:xfrm>
            <a:off x="550606" y="1386348"/>
            <a:ext cx="8318091" cy="2246769"/>
          </a:xfrm>
          <a:prstGeom prst="rect">
            <a:avLst/>
          </a:prstGeom>
          <a:noFill/>
        </p:spPr>
        <p:txBody>
          <a:bodyPr wrap="square" rtlCol="0">
            <a:spAutoFit/>
          </a:bodyPr>
          <a:lstStyle/>
          <a:p>
            <a:r>
              <a:rPr lang="en-US" sz="2800" dirty="0" smtClean="0">
                <a:solidFill>
                  <a:schemeClr val="accent2">
                    <a:lumMod val="50000"/>
                  </a:schemeClr>
                </a:solidFill>
                <a:latin typeface="+mj-lt"/>
              </a:rPr>
              <a:t>There was a lot of information covered in this set of slides.  If you have questions about any of what was covered, please feel free to contact our office.</a:t>
            </a:r>
          </a:p>
          <a:p>
            <a:r>
              <a:rPr lang="en-US" sz="2800" dirty="0" smtClean="0">
                <a:solidFill>
                  <a:schemeClr val="accent2">
                    <a:lumMod val="50000"/>
                  </a:schemeClr>
                </a:solidFill>
                <a:latin typeface="+mj-lt"/>
              </a:rPr>
              <a:t>We are here to help and guide you through the process.  </a:t>
            </a:r>
            <a:endParaRPr lang="en-US" sz="2800" dirty="0">
              <a:solidFill>
                <a:schemeClr val="accent2">
                  <a:lumMod val="50000"/>
                </a:schemeClr>
              </a:solidFill>
              <a:latin typeface="+mj-lt"/>
            </a:endParaRPr>
          </a:p>
        </p:txBody>
      </p:sp>
    </p:spTree>
    <p:extLst>
      <p:ext uri="{BB962C8B-B14F-4D97-AF65-F5344CB8AC3E}">
        <p14:creationId xmlns:p14="http://schemas.microsoft.com/office/powerpoint/2010/main" val="1232052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session will cover:</a:t>
            </a:r>
          </a:p>
        </p:txBody>
      </p:sp>
      <p:sp>
        <p:nvSpPr>
          <p:cNvPr id="3" name="Content Placeholder 2"/>
          <p:cNvSpPr>
            <a:spLocks noGrp="1"/>
          </p:cNvSpPr>
          <p:nvPr>
            <p:ph idx="1"/>
          </p:nvPr>
        </p:nvSpPr>
        <p:spPr>
          <a:xfrm>
            <a:off x="457200" y="1331394"/>
            <a:ext cx="8523514" cy="3469207"/>
          </a:xfrm>
        </p:spPr>
        <p:txBody>
          <a:bodyPr>
            <a:normAutofit/>
          </a:bodyPr>
          <a:lstStyle/>
          <a:p>
            <a:pPr marL="461772" lvl="1" indent="-342900">
              <a:spcBef>
                <a:spcPts val="0"/>
              </a:spcBef>
              <a:buClr>
                <a:schemeClr val="accent1"/>
              </a:buClr>
              <a:buSzPct val="80000"/>
            </a:pPr>
            <a:r>
              <a:rPr lang="en-US" sz="3200" dirty="0" smtClean="0">
                <a:solidFill>
                  <a:schemeClr val="accent2">
                    <a:lumMod val="50000"/>
                  </a:schemeClr>
                </a:solidFill>
              </a:rPr>
              <a:t>Why do we evaluate our activities?</a:t>
            </a:r>
          </a:p>
          <a:p>
            <a:pPr marL="461772" lvl="1" indent="-342900">
              <a:spcBef>
                <a:spcPts val="0"/>
              </a:spcBef>
              <a:buClr>
                <a:schemeClr val="accent1"/>
              </a:buClr>
              <a:buSzPct val="80000"/>
            </a:pPr>
            <a:r>
              <a:rPr lang="en-US" sz="3200" dirty="0" smtClean="0">
                <a:solidFill>
                  <a:schemeClr val="accent2">
                    <a:lumMod val="50000"/>
                  </a:schemeClr>
                </a:solidFill>
              </a:rPr>
              <a:t>Evaluation versus Learning Assessment</a:t>
            </a:r>
          </a:p>
          <a:p>
            <a:pPr marL="461772" lvl="1" indent="-342900">
              <a:spcBef>
                <a:spcPts val="0"/>
              </a:spcBef>
              <a:buClr>
                <a:schemeClr val="accent1"/>
              </a:buClr>
              <a:buSzPct val="80000"/>
            </a:pPr>
            <a:r>
              <a:rPr lang="en-US" sz="3200" dirty="0" smtClean="0">
                <a:solidFill>
                  <a:schemeClr val="accent2">
                    <a:lumMod val="50000"/>
                  </a:schemeClr>
                </a:solidFill>
              </a:rPr>
              <a:t>Learning &amp; Feedback Form</a:t>
            </a:r>
          </a:p>
          <a:p>
            <a:pPr marL="461772" lvl="1" indent="-342900">
              <a:spcBef>
                <a:spcPts val="0"/>
              </a:spcBef>
              <a:buClr>
                <a:schemeClr val="accent1"/>
              </a:buClr>
              <a:buSzPct val="80000"/>
            </a:pPr>
            <a:r>
              <a:rPr lang="en-US" sz="3200" dirty="0" smtClean="0">
                <a:solidFill>
                  <a:schemeClr val="accent2">
                    <a:lumMod val="50000"/>
                  </a:schemeClr>
                </a:solidFill>
              </a:rPr>
              <a:t>Assessing the Learners</a:t>
            </a:r>
          </a:p>
          <a:p>
            <a:pPr marL="461772" lvl="1" indent="-342900">
              <a:spcBef>
                <a:spcPts val="0"/>
              </a:spcBef>
              <a:buClr>
                <a:schemeClr val="accent1"/>
              </a:buClr>
              <a:buSzPct val="80000"/>
            </a:pPr>
            <a:r>
              <a:rPr lang="en-US" sz="3200" dirty="0" smtClean="0">
                <a:solidFill>
                  <a:schemeClr val="accent2">
                    <a:lumMod val="50000"/>
                  </a:schemeClr>
                </a:solidFill>
              </a:rPr>
              <a:t>What is an Evaluation Summary?</a:t>
            </a:r>
          </a:p>
          <a:p>
            <a:pPr marL="461772" lvl="1" indent="-342900">
              <a:spcBef>
                <a:spcPts val="0"/>
              </a:spcBef>
              <a:buClr>
                <a:schemeClr val="accent1"/>
              </a:buClr>
              <a:buSzPct val="80000"/>
            </a:pPr>
            <a:r>
              <a:rPr lang="en-US" sz="3200" dirty="0" smtClean="0">
                <a:solidFill>
                  <a:schemeClr val="accent2">
                    <a:lumMod val="50000"/>
                  </a:schemeClr>
                </a:solidFill>
              </a:rPr>
              <a:t>What is an Outcome Summary?</a:t>
            </a:r>
          </a:p>
        </p:txBody>
      </p:sp>
    </p:spTree>
    <p:extLst>
      <p:ext uri="{BB962C8B-B14F-4D97-AF65-F5344CB8AC3E}">
        <p14:creationId xmlns:p14="http://schemas.microsoft.com/office/powerpoint/2010/main" val="2142624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To improve </a:t>
            </a:r>
            <a:r>
              <a:rPr lang="en-US" dirty="0"/>
              <a:t>program design and </a:t>
            </a:r>
            <a:r>
              <a:rPr lang="en-US" dirty="0" smtClean="0"/>
              <a:t>implementation</a:t>
            </a:r>
          </a:p>
          <a:p>
            <a:r>
              <a:rPr lang="en-US" dirty="0" smtClean="0"/>
              <a:t>To demonstrate </a:t>
            </a:r>
            <a:r>
              <a:rPr lang="en-US" dirty="0"/>
              <a:t>program </a:t>
            </a:r>
            <a:r>
              <a:rPr lang="en-US" dirty="0" smtClean="0"/>
              <a:t>impact</a:t>
            </a:r>
          </a:p>
          <a:p>
            <a:r>
              <a:rPr lang="en-US" dirty="0" smtClean="0"/>
              <a:t>Required for all CME accredited programs</a:t>
            </a:r>
          </a:p>
          <a:p>
            <a:endParaRPr lang="en-US" dirty="0" smtClean="0"/>
          </a:p>
        </p:txBody>
      </p:sp>
      <p:sp>
        <p:nvSpPr>
          <p:cNvPr id="4" name="Title 3"/>
          <p:cNvSpPr>
            <a:spLocks noGrp="1"/>
          </p:cNvSpPr>
          <p:nvPr>
            <p:ph type="title"/>
          </p:nvPr>
        </p:nvSpPr>
        <p:spPr/>
        <p:txBody>
          <a:bodyPr>
            <a:normAutofit fontScale="90000"/>
          </a:bodyPr>
          <a:lstStyle/>
          <a:p>
            <a:r>
              <a:rPr lang="en-US" dirty="0" smtClean="0"/>
              <a:t>Why do we evaluate our activities?</a:t>
            </a:r>
            <a:endParaRPr lang="en-US" dirty="0"/>
          </a:p>
        </p:txBody>
      </p:sp>
    </p:spTree>
    <p:extLst>
      <p:ext uri="{BB962C8B-B14F-4D97-AF65-F5344CB8AC3E}">
        <p14:creationId xmlns:p14="http://schemas.microsoft.com/office/powerpoint/2010/main" val="3481469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3349"/>
            <a:ext cx="8229600" cy="3469207"/>
          </a:xfrm>
        </p:spPr>
        <p:txBody>
          <a:bodyPr>
            <a:normAutofit/>
          </a:bodyPr>
          <a:lstStyle/>
          <a:p>
            <a:r>
              <a:rPr lang="en-US" dirty="0"/>
              <a:t>Evaluation is a process that critically examines a </a:t>
            </a:r>
            <a:r>
              <a:rPr lang="en-US" b="1" dirty="0" smtClean="0"/>
              <a:t>program</a:t>
            </a:r>
            <a:r>
              <a:rPr lang="en-US" dirty="0" smtClean="0"/>
              <a:t> or activity.</a:t>
            </a:r>
            <a:r>
              <a:rPr lang="en-US" dirty="0"/>
              <a:t> </a:t>
            </a:r>
            <a:endParaRPr lang="en-US" dirty="0" smtClean="0"/>
          </a:p>
          <a:p>
            <a:endParaRPr lang="en-US" sz="2500" i="1" dirty="0" smtClean="0"/>
          </a:p>
          <a:p>
            <a:r>
              <a:rPr lang="en-US" dirty="0"/>
              <a:t>A learning assessment is a method to measure how much of the knowledge and skills a </a:t>
            </a:r>
            <a:r>
              <a:rPr lang="en-US" b="1" dirty="0" smtClean="0"/>
              <a:t>learner</a:t>
            </a:r>
            <a:r>
              <a:rPr lang="en-US" dirty="0" smtClean="0"/>
              <a:t> </a:t>
            </a:r>
            <a:r>
              <a:rPr lang="en-US" dirty="0"/>
              <a:t>has acquired during a course of study. </a:t>
            </a:r>
            <a:endParaRPr lang="en-US" sz="2400" i="1" dirty="0"/>
          </a:p>
        </p:txBody>
      </p:sp>
      <p:sp>
        <p:nvSpPr>
          <p:cNvPr id="4" name="Title 3"/>
          <p:cNvSpPr>
            <a:spLocks noGrp="1"/>
          </p:cNvSpPr>
          <p:nvPr>
            <p:ph type="title"/>
          </p:nvPr>
        </p:nvSpPr>
        <p:spPr>
          <a:xfrm>
            <a:off x="457200" y="77258"/>
            <a:ext cx="8686800" cy="939546"/>
          </a:xfrm>
        </p:spPr>
        <p:txBody>
          <a:bodyPr>
            <a:normAutofit fontScale="90000"/>
          </a:bodyPr>
          <a:lstStyle/>
          <a:p>
            <a:r>
              <a:rPr lang="en-US" dirty="0" smtClean="0"/>
              <a:t>Evaluation versus Learning Assessment</a:t>
            </a:r>
            <a:endParaRPr lang="en-US" dirty="0"/>
          </a:p>
        </p:txBody>
      </p:sp>
    </p:spTree>
    <p:extLst>
      <p:ext uri="{BB962C8B-B14F-4D97-AF65-F5344CB8AC3E}">
        <p14:creationId xmlns:p14="http://schemas.microsoft.com/office/powerpoint/2010/main" val="2266059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86"/>
            <a:ext cx="8229600" cy="738820"/>
          </a:xfrm>
        </p:spPr>
        <p:txBody>
          <a:bodyPr>
            <a:normAutofit/>
          </a:bodyPr>
          <a:lstStyle/>
          <a:p>
            <a:r>
              <a:rPr lang="en-US" dirty="0" smtClean="0"/>
              <a:t>Learning &amp; Feedback Forms</a:t>
            </a:r>
            <a:endParaRPr lang="en-US" dirty="0"/>
          </a:p>
        </p:txBody>
      </p:sp>
      <p:sp>
        <p:nvSpPr>
          <p:cNvPr id="3" name="Content Placeholder 2"/>
          <p:cNvSpPr>
            <a:spLocks noGrp="1"/>
          </p:cNvSpPr>
          <p:nvPr>
            <p:ph idx="1"/>
          </p:nvPr>
        </p:nvSpPr>
        <p:spPr>
          <a:xfrm>
            <a:off x="457200" y="1229153"/>
            <a:ext cx="5593877" cy="3469207"/>
          </a:xfrm>
        </p:spPr>
        <p:txBody>
          <a:bodyPr>
            <a:normAutofit fontScale="85000" lnSpcReduction="20000"/>
          </a:bodyPr>
          <a:lstStyle/>
          <a:p>
            <a:pPr marL="461772" lvl="1" indent="-342900">
              <a:spcBef>
                <a:spcPts val="0"/>
              </a:spcBef>
              <a:buClr>
                <a:schemeClr val="accent1"/>
              </a:buClr>
              <a:buSzPct val="80000"/>
            </a:pPr>
            <a:r>
              <a:rPr lang="en-US" sz="3400" dirty="0" smtClean="0">
                <a:solidFill>
                  <a:schemeClr val="tx2">
                    <a:lumMod val="50000"/>
                  </a:schemeClr>
                </a:solidFill>
              </a:rPr>
              <a:t>Our </a:t>
            </a:r>
            <a:r>
              <a:rPr lang="en-US" sz="3400" b="1" dirty="0" smtClean="0">
                <a:solidFill>
                  <a:schemeClr val="tx2">
                    <a:lumMod val="50000"/>
                  </a:schemeClr>
                </a:solidFill>
              </a:rPr>
              <a:t>Learning &amp; Feedback Form </a:t>
            </a:r>
            <a:r>
              <a:rPr lang="en-US" sz="3400" dirty="0" smtClean="0">
                <a:solidFill>
                  <a:schemeClr val="tx2">
                    <a:lumMod val="50000"/>
                  </a:schemeClr>
                </a:solidFill>
              </a:rPr>
              <a:t>evaluates the program </a:t>
            </a:r>
            <a:r>
              <a:rPr lang="en-US" sz="3400" b="1" i="1" dirty="0" smtClean="0">
                <a:solidFill>
                  <a:schemeClr val="tx2">
                    <a:lumMod val="50000"/>
                  </a:schemeClr>
                </a:solidFill>
              </a:rPr>
              <a:t>and</a:t>
            </a:r>
            <a:r>
              <a:rPr lang="en-US" sz="3400" dirty="0" smtClean="0">
                <a:solidFill>
                  <a:schemeClr val="tx2">
                    <a:lumMod val="50000"/>
                  </a:schemeClr>
                </a:solidFill>
              </a:rPr>
              <a:t> assess the learning of the attendee. </a:t>
            </a:r>
          </a:p>
          <a:p>
            <a:pPr marL="461772" lvl="1" indent="-342900">
              <a:spcBef>
                <a:spcPts val="0"/>
              </a:spcBef>
              <a:buClr>
                <a:schemeClr val="accent1"/>
              </a:buClr>
              <a:buSzPct val="80000"/>
            </a:pPr>
            <a:endParaRPr lang="en-US" sz="3400" dirty="0" smtClean="0">
              <a:solidFill>
                <a:schemeClr val="tx2">
                  <a:lumMod val="50000"/>
                </a:schemeClr>
              </a:solidFill>
            </a:endParaRPr>
          </a:p>
          <a:p>
            <a:pPr marL="461772" lvl="1" indent="-342900">
              <a:spcBef>
                <a:spcPts val="0"/>
              </a:spcBef>
              <a:buClr>
                <a:schemeClr val="accent1"/>
              </a:buClr>
              <a:buSzPct val="80000"/>
            </a:pPr>
            <a:r>
              <a:rPr lang="en-US" sz="3400" dirty="0" smtClean="0">
                <a:solidFill>
                  <a:schemeClr val="tx2">
                    <a:lumMod val="50000"/>
                  </a:schemeClr>
                </a:solidFill>
              </a:rPr>
              <a:t>We have three different templates, so each program is asked to select the template they will use for their activity.</a:t>
            </a:r>
            <a:endParaRPr lang="en-US" sz="3400" dirty="0">
              <a:solidFill>
                <a:schemeClr val="tx2">
                  <a:lumMod val="50000"/>
                </a:schemeClr>
              </a:solidFill>
            </a:endParaRPr>
          </a:p>
          <a:p>
            <a:pPr marL="461772" lvl="1" indent="-342900">
              <a:spcBef>
                <a:spcPts val="0"/>
              </a:spcBef>
              <a:buClr>
                <a:schemeClr val="accent1"/>
              </a:buClr>
              <a:buSzPct val="80000"/>
            </a:pPr>
            <a:endParaRPr lang="en-US" sz="2500" dirty="0" smtClean="0"/>
          </a:p>
        </p:txBody>
      </p:sp>
      <p:sp>
        <p:nvSpPr>
          <p:cNvPr id="7" name="Bevel 6"/>
          <p:cNvSpPr/>
          <p:nvPr/>
        </p:nvSpPr>
        <p:spPr>
          <a:xfrm>
            <a:off x="6889065" y="2582181"/>
            <a:ext cx="1695635" cy="1282453"/>
          </a:xfrm>
          <a:prstGeom prst="bevel">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b="1" dirty="0">
              <a:solidFill>
                <a:schemeClr val="bg1"/>
              </a:solidFill>
              <a:latin typeface="+mj-lt"/>
            </a:endParaRPr>
          </a:p>
        </p:txBody>
      </p:sp>
      <p:sp>
        <p:nvSpPr>
          <p:cNvPr id="8" name="TextBox 7"/>
          <p:cNvSpPr txBox="1"/>
          <p:nvPr/>
        </p:nvSpPr>
        <p:spPr>
          <a:xfrm>
            <a:off x="7082444" y="2807909"/>
            <a:ext cx="1308876" cy="830997"/>
          </a:xfrm>
          <a:prstGeom prst="rect">
            <a:avLst/>
          </a:prstGeom>
          <a:noFill/>
        </p:spPr>
        <p:txBody>
          <a:bodyPr wrap="square" rtlCol="0">
            <a:spAutoFit/>
          </a:bodyPr>
          <a:lstStyle/>
          <a:p>
            <a:pPr algn="ctr"/>
            <a:r>
              <a:rPr lang="en-US" sz="1200" b="1" dirty="0" smtClean="0">
                <a:solidFill>
                  <a:schemeClr val="bg1"/>
                </a:solidFill>
                <a:latin typeface="+mj-lt"/>
                <a:hlinkClick r:id="rId3"/>
              </a:rPr>
              <a:t>Click to see Sample Form in Coordinator Templates</a:t>
            </a:r>
            <a:endParaRPr lang="en-US" sz="1200" b="1" dirty="0">
              <a:solidFill>
                <a:schemeClr val="bg1"/>
              </a:solidFill>
              <a:latin typeface="+mj-lt"/>
            </a:endParaRPr>
          </a:p>
        </p:txBody>
      </p:sp>
    </p:spTree>
    <p:extLst>
      <p:ext uri="{BB962C8B-B14F-4D97-AF65-F5344CB8AC3E}">
        <p14:creationId xmlns:p14="http://schemas.microsoft.com/office/powerpoint/2010/main" val="887248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Assessing the Learners - Template 1</a:t>
            </a:r>
            <a:endParaRPr lang="en-US" dirty="0"/>
          </a:p>
        </p:txBody>
      </p:sp>
      <p:sp>
        <p:nvSpPr>
          <p:cNvPr id="3" name="Content Placeholder 2"/>
          <p:cNvSpPr>
            <a:spLocks noGrp="1"/>
          </p:cNvSpPr>
          <p:nvPr>
            <p:ph idx="1"/>
          </p:nvPr>
        </p:nvSpPr>
        <p:spPr>
          <a:xfrm>
            <a:off x="457200" y="1134749"/>
            <a:ext cx="8229600" cy="3469207"/>
          </a:xfrm>
        </p:spPr>
        <p:txBody>
          <a:bodyPr>
            <a:normAutofit/>
          </a:bodyPr>
          <a:lstStyle/>
          <a:p>
            <a:pPr marL="118872" lvl="1" indent="0">
              <a:spcBef>
                <a:spcPts val="0"/>
              </a:spcBef>
              <a:buClr>
                <a:schemeClr val="accent1"/>
              </a:buClr>
              <a:buSzPct val="80000"/>
              <a:buNone/>
            </a:pPr>
            <a:r>
              <a:rPr lang="en-US" sz="2400" b="1" dirty="0" smtClean="0">
                <a:solidFill>
                  <a:schemeClr val="tx2">
                    <a:lumMod val="50000"/>
                  </a:schemeClr>
                </a:solidFill>
              </a:rPr>
              <a:t>Direct Test</a:t>
            </a:r>
          </a:p>
          <a:p>
            <a:pPr marL="118872" lvl="1" indent="0">
              <a:spcBef>
                <a:spcPts val="0"/>
              </a:spcBef>
              <a:buClr>
                <a:schemeClr val="accent1"/>
              </a:buClr>
              <a:buSzPct val="80000"/>
              <a:buNone/>
            </a:pPr>
            <a:endParaRPr lang="en-US" sz="2400" b="1" dirty="0">
              <a:solidFill>
                <a:schemeClr val="tx2">
                  <a:lumMod val="50000"/>
                </a:schemeClr>
              </a:solidFill>
            </a:endParaRPr>
          </a:p>
          <a:p>
            <a:pPr marL="118872" lvl="1" indent="0">
              <a:spcBef>
                <a:spcPts val="0"/>
              </a:spcBef>
              <a:buClr>
                <a:schemeClr val="accent1"/>
              </a:buClr>
              <a:buSzPct val="80000"/>
              <a:buNone/>
            </a:pPr>
            <a:r>
              <a:rPr lang="en-US" sz="2400" dirty="0" smtClean="0">
                <a:solidFill>
                  <a:schemeClr val="tx2">
                    <a:lumMod val="50000"/>
                  </a:schemeClr>
                </a:solidFill>
              </a:rPr>
              <a:t>After the session, attendees complete a test to determine their knowledge.  It is graded and shared with the attendee, so they learn the correct responses. </a:t>
            </a:r>
          </a:p>
          <a:p>
            <a:pPr marL="461772" lvl="1" indent="-342900">
              <a:spcBef>
                <a:spcPts val="0"/>
              </a:spcBef>
              <a:buClr>
                <a:schemeClr val="accent1"/>
              </a:buClr>
              <a:buSzPct val="80000"/>
            </a:pPr>
            <a:endParaRPr lang="en-US" sz="2400" dirty="0">
              <a:solidFill>
                <a:schemeClr val="tx2">
                  <a:lumMod val="50000"/>
                </a:schemeClr>
              </a:solidFill>
            </a:endParaRPr>
          </a:p>
          <a:p>
            <a:pPr marL="118872" lvl="1" indent="0">
              <a:spcBef>
                <a:spcPts val="0"/>
              </a:spcBef>
              <a:buClr>
                <a:schemeClr val="accent1"/>
              </a:buClr>
              <a:buSzPct val="80000"/>
              <a:buNone/>
            </a:pPr>
            <a:r>
              <a:rPr lang="en-US" sz="2400" dirty="0" smtClean="0">
                <a:solidFill>
                  <a:schemeClr val="tx2">
                    <a:lumMod val="50000"/>
                  </a:schemeClr>
                </a:solidFill>
              </a:rPr>
              <a:t>This is the most rigorous form of assessment and is preferred when feasible.</a:t>
            </a:r>
          </a:p>
        </p:txBody>
      </p:sp>
    </p:spTree>
    <p:extLst>
      <p:ext uri="{BB962C8B-B14F-4D97-AF65-F5344CB8AC3E}">
        <p14:creationId xmlns:p14="http://schemas.microsoft.com/office/powerpoint/2010/main" val="1263838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Assessing the Learners - Template 2</a:t>
            </a:r>
            <a:endParaRPr lang="en-US" dirty="0"/>
          </a:p>
        </p:txBody>
      </p:sp>
      <p:sp>
        <p:nvSpPr>
          <p:cNvPr id="3" name="Content Placeholder 2"/>
          <p:cNvSpPr>
            <a:spLocks noGrp="1"/>
          </p:cNvSpPr>
          <p:nvPr>
            <p:ph idx="1"/>
          </p:nvPr>
        </p:nvSpPr>
        <p:spPr>
          <a:xfrm>
            <a:off x="319548" y="1252736"/>
            <a:ext cx="8229600" cy="2631006"/>
          </a:xfrm>
        </p:spPr>
        <p:txBody>
          <a:bodyPr>
            <a:normAutofit/>
          </a:bodyPr>
          <a:lstStyle/>
          <a:p>
            <a:pPr marL="118872" lvl="1" indent="0">
              <a:spcBef>
                <a:spcPts val="0"/>
              </a:spcBef>
              <a:buClr>
                <a:schemeClr val="accent1"/>
              </a:buClr>
              <a:buSzPct val="80000"/>
              <a:buNone/>
            </a:pPr>
            <a:r>
              <a:rPr lang="en-US" sz="2000" b="1" dirty="0">
                <a:solidFill>
                  <a:schemeClr val="tx2">
                    <a:lumMod val="50000"/>
                  </a:schemeClr>
                </a:solidFill>
              </a:rPr>
              <a:t>Retrospective Pretest/Posttest Survey of </a:t>
            </a:r>
            <a:r>
              <a:rPr lang="en-US" sz="2000" b="1" dirty="0" smtClean="0">
                <a:solidFill>
                  <a:schemeClr val="tx2">
                    <a:lumMod val="50000"/>
                  </a:schemeClr>
                </a:solidFill>
              </a:rPr>
              <a:t>Objectives</a:t>
            </a:r>
          </a:p>
          <a:p>
            <a:pPr marL="118872" lvl="1" indent="0">
              <a:spcBef>
                <a:spcPts val="0"/>
              </a:spcBef>
              <a:buClr>
                <a:schemeClr val="accent1"/>
              </a:buClr>
              <a:buSzPct val="80000"/>
              <a:buNone/>
            </a:pPr>
            <a:endParaRPr lang="en-US" sz="1800" b="1" dirty="0" smtClean="0">
              <a:solidFill>
                <a:schemeClr val="tx2">
                  <a:lumMod val="50000"/>
                </a:schemeClr>
              </a:solidFill>
            </a:endParaRPr>
          </a:p>
          <a:p>
            <a:pPr marL="118872" lvl="1" indent="0">
              <a:spcBef>
                <a:spcPts val="0"/>
              </a:spcBef>
              <a:buClr>
                <a:schemeClr val="accent1"/>
              </a:buClr>
              <a:buSzPct val="80000"/>
              <a:buNone/>
            </a:pPr>
            <a:r>
              <a:rPr lang="en-US" sz="2000" dirty="0" smtClean="0">
                <a:solidFill>
                  <a:schemeClr val="tx2">
                    <a:lumMod val="50000"/>
                  </a:schemeClr>
                </a:solidFill>
              </a:rPr>
              <a:t>After </a:t>
            </a:r>
            <a:r>
              <a:rPr lang="en-US" sz="2000" dirty="0">
                <a:solidFill>
                  <a:schemeClr val="tx2">
                    <a:lumMod val="50000"/>
                  </a:schemeClr>
                </a:solidFill>
              </a:rPr>
              <a:t>the session, the attendee’s rate themselves on their knowledge of the objectives before attending the activity, and their knowledge of the objectives after attending the activity. </a:t>
            </a:r>
            <a:r>
              <a:rPr lang="en-US" sz="2000" dirty="0" smtClean="0">
                <a:solidFill>
                  <a:schemeClr val="tx2">
                    <a:lumMod val="50000"/>
                  </a:schemeClr>
                </a:solidFill>
              </a:rPr>
              <a:t> </a:t>
            </a:r>
            <a:endParaRPr lang="en-US" sz="2000" dirty="0">
              <a:solidFill>
                <a:schemeClr val="tx2">
                  <a:lumMod val="50000"/>
                </a:schemeClr>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57200" y="3175680"/>
            <a:ext cx="7226671" cy="1416123"/>
          </a:xfrm>
          <a:prstGeom prst="rect">
            <a:avLst/>
          </a:prstGeom>
        </p:spPr>
      </p:pic>
    </p:spTree>
    <p:extLst>
      <p:ext uri="{BB962C8B-B14F-4D97-AF65-F5344CB8AC3E}">
        <p14:creationId xmlns:p14="http://schemas.microsoft.com/office/powerpoint/2010/main" val="2956242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Assessing the Learners - Template 3</a:t>
            </a:r>
            <a:endParaRPr lang="en-US" dirty="0"/>
          </a:p>
        </p:txBody>
      </p:sp>
      <p:sp>
        <p:nvSpPr>
          <p:cNvPr id="3" name="Content Placeholder 2"/>
          <p:cNvSpPr>
            <a:spLocks noGrp="1"/>
          </p:cNvSpPr>
          <p:nvPr>
            <p:ph idx="1"/>
          </p:nvPr>
        </p:nvSpPr>
        <p:spPr>
          <a:xfrm>
            <a:off x="457200" y="1242904"/>
            <a:ext cx="8229600" cy="3469207"/>
          </a:xfrm>
        </p:spPr>
        <p:txBody>
          <a:bodyPr>
            <a:normAutofit/>
          </a:bodyPr>
          <a:lstStyle/>
          <a:p>
            <a:pPr marL="118872" lvl="1" indent="0">
              <a:spcBef>
                <a:spcPts val="0"/>
              </a:spcBef>
              <a:buClr>
                <a:schemeClr val="accent1"/>
              </a:buClr>
              <a:buSzPct val="80000"/>
              <a:buNone/>
            </a:pPr>
            <a:r>
              <a:rPr lang="en-US" sz="2000" b="1" dirty="0" smtClean="0">
                <a:solidFill>
                  <a:schemeClr val="tx2">
                    <a:lumMod val="50000"/>
                  </a:schemeClr>
                </a:solidFill>
              </a:rPr>
              <a:t>Commitment-to-Change Response</a:t>
            </a:r>
          </a:p>
          <a:p>
            <a:pPr marL="118872" lvl="1" indent="0">
              <a:spcBef>
                <a:spcPts val="0"/>
              </a:spcBef>
              <a:buClr>
                <a:schemeClr val="accent1"/>
              </a:buClr>
              <a:buSzPct val="80000"/>
              <a:buNone/>
            </a:pPr>
            <a:endParaRPr lang="en-US" sz="1800" b="1" dirty="0">
              <a:solidFill>
                <a:schemeClr val="tx2">
                  <a:lumMod val="50000"/>
                </a:schemeClr>
              </a:solidFill>
            </a:endParaRPr>
          </a:p>
          <a:p>
            <a:pPr marL="118872" lvl="1" indent="0">
              <a:spcBef>
                <a:spcPts val="0"/>
              </a:spcBef>
              <a:buClr>
                <a:schemeClr val="accent1"/>
              </a:buClr>
              <a:buSzPct val="80000"/>
              <a:buNone/>
            </a:pPr>
            <a:r>
              <a:rPr lang="en-US" sz="2000" dirty="0" smtClean="0">
                <a:solidFill>
                  <a:schemeClr val="tx2">
                    <a:lumMod val="50000"/>
                  </a:schemeClr>
                </a:solidFill>
              </a:rPr>
              <a:t>This assessment method asks an attendee to tell us what is their particular </a:t>
            </a:r>
            <a:r>
              <a:rPr lang="en-US" sz="2000" dirty="0">
                <a:solidFill>
                  <a:schemeClr val="tx2">
                    <a:lumMod val="50000"/>
                  </a:schemeClr>
                </a:solidFill>
              </a:rPr>
              <a:t>course of </a:t>
            </a:r>
            <a:r>
              <a:rPr lang="en-US" sz="2000" dirty="0" smtClean="0">
                <a:solidFill>
                  <a:schemeClr val="tx2">
                    <a:lumMod val="50000"/>
                  </a:schemeClr>
                </a:solidFill>
              </a:rPr>
              <a:t>action.  What piece from this activity are they going to try and implement into their practice?</a:t>
            </a:r>
          </a:p>
          <a:p>
            <a:pPr marL="118872" lvl="1" indent="0">
              <a:spcBef>
                <a:spcPts val="0"/>
              </a:spcBef>
              <a:buClr>
                <a:schemeClr val="accent1"/>
              </a:buClr>
              <a:buSzPct val="80000"/>
              <a:buNone/>
            </a:pPr>
            <a:endParaRPr lang="en-US" sz="2000" dirty="0">
              <a:solidFill>
                <a:schemeClr val="tx2">
                  <a:lumMod val="50000"/>
                </a:schemeClr>
              </a:solidFill>
            </a:endParaRPr>
          </a:p>
          <a:p>
            <a:pPr marL="118872" lvl="1" indent="0">
              <a:spcBef>
                <a:spcPts val="0"/>
              </a:spcBef>
              <a:buClr>
                <a:schemeClr val="accent1"/>
              </a:buClr>
              <a:buSzPct val="80000"/>
              <a:buNone/>
            </a:pPr>
            <a:r>
              <a:rPr lang="en-US" sz="2000" dirty="0" smtClean="0">
                <a:solidFill>
                  <a:schemeClr val="tx2">
                    <a:lumMod val="50000"/>
                  </a:schemeClr>
                </a:solidFill>
              </a:rPr>
              <a:t>For Grand Round activities, this is the </a:t>
            </a:r>
            <a:r>
              <a:rPr lang="en-US" sz="2000" b="1" i="1" dirty="0" smtClean="0">
                <a:solidFill>
                  <a:schemeClr val="tx2">
                    <a:lumMod val="50000"/>
                  </a:schemeClr>
                </a:solidFill>
              </a:rPr>
              <a:t>least</a:t>
            </a:r>
            <a:r>
              <a:rPr lang="en-US" sz="2000" dirty="0" smtClean="0">
                <a:solidFill>
                  <a:schemeClr val="tx2">
                    <a:lumMod val="50000"/>
                  </a:schemeClr>
                </a:solidFill>
              </a:rPr>
              <a:t> effective method and may not provide you with the data you will need to improve your program, nor demonstrate the impact your activity has had on the learner.  It is an acceptable method for Journal Clubs or M&amp;M’s.  </a:t>
            </a:r>
            <a:endParaRPr lang="en-US" sz="2000" dirty="0">
              <a:solidFill>
                <a:schemeClr val="tx2">
                  <a:lumMod val="50000"/>
                </a:schemeClr>
              </a:solidFill>
            </a:endParaRPr>
          </a:p>
        </p:txBody>
      </p:sp>
    </p:spTree>
    <p:extLst>
      <p:ext uri="{BB962C8B-B14F-4D97-AF65-F5344CB8AC3E}">
        <p14:creationId xmlns:p14="http://schemas.microsoft.com/office/powerpoint/2010/main" val="986361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an Evaluation Summary?</a:t>
            </a:r>
            <a:endParaRPr lang="en-US" dirty="0"/>
          </a:p>
        </p:txBody>
      </p:sp>
      <p:sp>
        <p:nvSpPr>
          <p:cNvPr id="3" name="Content Placeholder 2"/>
          <p:cNvSpPr>
            <a:spLocks noGrp="1"/>
          </p:cNvSpPr>
          <p:nvPr>
            <p:ph idx="1"/>
          </p:nvPr>
        </p:nvSpPr>
        <p:spPr>
          <a:xfrm>
            <a:off x="457200" y="1226891"/>
            <a:ext cx="8229600" cy="3469207"/>
          </a:xfrm>
        </p:spPr>
        <p:txBody>
          <a:bodyPr>
            <a:normAutofit fontScale="85000" lnSpcReduction="20000"/>
          </a:bodyPr>
          <a:lstStyle/>
          <a:p>
            <a:pPr marL="118872" indent="0">
              <a:buNone/>
            </a:pPr>
            <a:r>
              <a:rPr lang="en-US" dirty="0" smtClean="0">
                <a:solidFill>
                  <a:schemeClr val="tx2">
                    <a:lumMod val="50000"/>
                  </a:schemeClr>
                </a:solidFill>
              </a:rPr>
              <a:t>An</a:t>
            </a:r>
            <a:r>
              <a:rPr lang="en-US" dirty="0">
                <a:solidFill>
                  <a:schemeClr val="tx2">
                    <a:lumMod val="50000"/>
                  </a:schemeClr>
                </a:solidFill>
              </a:rPr>
              <a:t> Evaluation Summary is an overall summary of the responses from your Learning &amp; Feedback Forms.  The responses are averaged for the entire time period, and it would also include all of the </a:t>
            </a:r>
            <a:r>
              <a:rPr lang="en-US" dirty="0" smtClean="0">
                <a:solidFill>
                  <a:schemeClr val="tx2">
                    <a:lumMod val="50000"/>
                  </a:schemeClr>
                </a:solidFill>
              </a:rPr>
              <a:t>attendee comments </a:t>
            </a:r>
            <a:r>
              <a:rPr lang="en-US" dirty="0">
                <a:solidFill>
                  <a:schemeClr val="tx2">
                    <a:lumMod val="50000"/>
                  </a:schemeClr>
                </a:solidFill>
              </a:rPr>
              <a:t>for this time period, as well.   </a:t>
            </a:r>
            <a:endParaRPr lang="en-US" dirty="0" smtClean="0">
              <a:solidFill>
                <a:schemeClr val="tx2">
                  <a:lumMod val="50000"/>
                </a:schemeClr>
              </a:solidFill>
            </a:endParaRPr>
          </a:p>
          <a:p>
            <a:pPr marL="118872" indent="0">
              <a:buNone/>
            </a:pPr>
            <a:endParaRPr lang="en-US" dirty="0">
              <a:solidFill>
                <a:schemeClr val="tx2">
                  <a:lumMod val="50000"/>
                </a:schemeClr>
              </a:solidFill>
            </a:endParaRPr>
          </a:p>
          <a:p>
            <a:pPr marL="118872" indent="0">
              <a:buNone/>
            </a:pPr>
            <a:r>
              <a:rPr lang="en-US" dirty="0">
                <a:solidFill>
                  <a:schemeClr val="tx2">
                    <a:lumMod val="50000"/>
                  </a:schemeClr>
                </a:solidFill>
              </a:rPr>
              <a:t>Every </a:t>
            </a:r>
            <a:r>
              <a:rPr lang="en-US" dirty="0" smtClean="0">
                <a:solidFill>
                  <a:schemeClr val="tx2">
                    <a:lumMod val="50000"/>
                  </a:schemeClr>
                </a:solidFill>
              </a:rPr>
              <a:t>activity </a:t>
            </a:r>
            <a:r>
              <a:rPr lang="en-US" dirty="0">
                <a:solidFill>
                  <a:schemeClr val="tx2">
                    <a:lumMod val="50000"/>
                  </a:schemeClr>
                </a:solidFill>
              </a:rPr>
              <a:t>is required to </a:t>
            </a:r>
            <a:r>
              <a:rPr lang="en-US" dirty="0" smtClean="0">
                <a:solidFill>
                  <a:schemeClr val="tx2">
                    <a:lumMod val="50000"/>
                  </a:schemeClr>
                </a:solidFill>
              </a:rPr>
              <a:t>upload into </a:t>
            </a:r>
            <a:r>
              <a:rPr lang="en-US" dirty="0" err="1" smtClean="0">
                <a:solidFill>
                  <a:schemeClr val="tx2">
                    <a:lumMod val="50000"/>
                  </a:schemeClr>
                </a:solidFill>
              </a:rPr>
              <a:t>Smartsheet</a:t>
            </a:r>
            <a:r>
              <a:rPr lang="en-US" dirty="0" smtClean="0">
                <a:solidFill>
                  <a:schemeClr val="tx2">
                    <a:lumMod val="50000"/>
                  </a:schemeClr>
                </a:solidFill>
              </a:rPr>
              <a:t> </a:t>
            </a:r>
            <a:r>
              <a:rPr lang="en-US" dirty="0">
                <a:solidFill>
                  <a:schemeClr val="tx2">
                    <a:lumMod val="50000"/>
                  </a:schemeClr>
                </a:solidFill>
              </a:rPr>
              <a:t>an Evaluation Summary </a:t>
            </a:r>
            <a:r>
              <a:rPr lang="en-US" b="1" dirty="0">
                <a:solidFill>
                  <a:schemeClr val="tx2">
                    <a:lumMod val="50000"/>
                  </a:schemeClr>
                </a:solidFill>
              </a:rPr>
              <a:t>twice a year </a:t>
            </a:r>
            <a:r>
              <a:rPr lang="en-US" dirty="0">
                <a:solidFill>
                  <a:schemeClr val="tx2">
                    <a:lumMod val="50000"/>
                  </a:schemeClr>
                </a:solidFill>
              </a:rPr>
              <a:t>for the periods of January – June and July – December. </a:t>
            </a:r>
          </a:p>
          <a:p>
            <a:pPr marL="118872" indent="0">
              <a:buNone/>
            </a:pPr>
            <a:endParaRPr lang="en-US" dirty="0">
              <a:solidFill>
                <a:schemeClr val="tx2">
                  <a:lumMod val="50000"/>
                </a:schemeClr>
              </a:solidFill>
            </a:endParaRPr>
          </a:p>
          <a:p>
            <a:pPr marL="461772" lvl="1" indent="-342900">
              <a:spcBef>
                <a:spcPts val="0"/>
              </a:spcBef>
              <a:buClr>
                <a:schemeClr val="accent1"/>
              </a:buClr>
              <a:buSzPct val="80000"/>
            </a:pPr>
            <a:endParaRPr lang="en-US" sz="2500" dirty="0" smtClean="0"/>
          </a:p>
        </p:txBody>
      </p:sp>
    </p:spTree>
    <p:extLst>
      <p:ext uri="{BB962C8B-B14F-4D97-AF65-F5344CB8AC3E}">
        <p14:creationId xmlns:p14="http://schemas.microsoft.com/office/powerpoint/2010/main" val="7345704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M Power Point Template">
  <a:themeElements>
    <a:clrScheme name="UNM Palette">
      <a:dk1>
        <a:srgbClr val="AA0530"/>
      </a:dk1>
      <a:lt1>
        <a:srgbClr val="FFFFFF"/>
      </a:lt1>
      <a:dk2>
        <a:srgbClr val="505150"/>
      </a:dk2>
      <a:lt2>
        <a:srgbClr val="999A98"/>
      </a:lt2>
      <a:accent1>
        <a:srgbClr val="AA0530"/>
      </a:accent1>
      <a:accent2>
        <a:srgbClr val="505150"/>
      </a:accent2>
      <a:accent3>
        <a:srgbClr val="E47623"/>
      </a:accent3>
      <a:accent4>
        <a:srgbClr val="EFA33C"/>
      </a:accent4>
      <a:accent5>
        <a:srgbClr val="530058"/>
      </a:accent5>
      <a:accent6>
        <a:srgbClr val="92B600"/>
      </a:accent6>
      <a:hlink>
        <a:srgbClr val="007384"/>
      </a:hlink>
      <a:folHlink>
        <a:srgbClr val="7C86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CAC Presentor Template" id="{68E4AB48-7BA7-8845-A71A-D06647240A67}" vid="{B8C9A811-BC50-1849-BCE1-00409D5C1E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UNM Brand Template 3</Template>
  <TotalTime>258</TotalTime>
  <Words>522</Words>
  <Application>Microsoft Office PowerPoint</Application>
  <PresentationFormat>On-screen Show (16:9)</PresentationFormat>
  <Paragraphs>55</Paragraphs>
  <Slides>11</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Black</vt:lpstr>
      <vt:lpstr>Calibri</vt:lpstr>
      <vt:lpstr>Times New Roman</vt:lpstr>
      <vt:lpstr>Wingdings</vt:lpstr>
      <vt:lpstr>Wingdings 2</vt:lpstr>
      <vt:lpstr>Wingdings 3</vt:lpstr>
      <vt:lpstr>UNM Power Point Template</vt:lpstr>
      <vt:lpstr>Coordinator Course</vt:lpstr>
      <vt:lpstr>This session will cover:</vt:lpstr>
      <vt:lpstr>Why do we evaluate our activities?</vt:lpstr>
      <vt:lpstr>Evaluation versus Learning Assessment</vt:lpstr>
      <vt:lpstr>Learning &amp; Feedback Forms</vt:lpstr>
      <vt:lpstr>Assessing the Learners - Template 1</vt:lpstr>
      <vt:lpstr>Assessing the Learners - Template 2</vt:lpstr>
      <vt:lpstr>Assessing the Learners - Template 3</vt:lpstr>
      <vt:lpstr>What is an Evaluation Summary?</vt:lpstr>
      <vt:lpstr>What is an Outcome Summary?</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Ethan Gregory Rule</dc:creator>
  <cp:lastModifiedBy>Tisha J Aldredge</cp:lastModifiedBy>
  <cp:revision>48</cp:revision>
  <cp:lastPrinted>2016-02-15T22:48:54Z</cp:lastPrinted>
  <dcterms:created xsi:type="dcterms:W3CDTF">2017-06-20T14:33:50Z</dcterms:created>
  <dcterms:modified xsi:type="dcterms:W3CDTF">2021-08-27T07:19:12Z</dcterms:modified>
</cp:coreProperties>
</file>