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2" y="-22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D18A7-ECCA-4064-B2F1-DD9F76435898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FD8B2-4F89-4054-9578-43E9F92B0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3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FD8B2-4F89-4054-9578-43E9F92B0F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54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DEB-AD44-4485-B128-3EAFE668E03A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E965DB-639F-4C65-ABF6-3D29EECA2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DEB-AD44-4485-B128-3EAFE668E03A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5DB-639F-4C65-ABF6-3D29EECA2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DEB-AD44-4485-B128-3EAFE668E03A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5DB-639F-4C65-ABF6-3D29EECA2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DEB-AD44-4485-B128-3EAFE668E03A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E965DB-639F-4C65-ABF6-3D29EECA2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DEB-AD44-4485-B128-3EAFE668E03A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5DB-639F-4C65-ABF6-3D29EECA27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DEB-AD44-4485-B128-3EAFE668E03A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5DB-639F-4C65-ABF6-3D29EECA2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DEB-AD44-4485-B128-3EAFE668E03A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DE965DB-639F-4C65-ABF6-3D29EECA27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DEB-AD44-4485-B128-3EAFE668E03A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5DB-639F-4C65-ABF6-3D29EECA2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DEB-AD44-4485-B128-3EAFE668E03A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5DB-639F-4C65-ABF6-3D29EECA2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DEB-AD44-4485-B128-3EAFE668E03A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5DB-639F-4C65-ABF6-3D29EECA2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DEB-AD44-4485-B128-3EAFE668E03A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5DB-639F-4C65-ABF6-3D29EECA278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532DEB-AD44-4485-B128-3EAFE668E03A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E965DB-639F-4C65-ABF6-3D29EECA27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Cultural influences</a:t>
            </a:r>
            <a:br>
              <a:rPr lang="en-US" b="1" dirty="0" smtClean="0"/>
            </a:br>
            <a:r>
              <a:rPr lang="en-US" b="1" dirty="0" smtClean="0"/>
              <a:t>in disability &amp; </a:t>
            </a:r>
            <a:r>
              <a:rPr lang="en-US" b="1" dirty="0" err="1" smtClean="0"/>
              <a:t>i</a:t>
            </a:r>
            <a:r>
              <a:rPr lang="en-US" b="1" dirty="0" smtClean="0"/>
              <a:t>/</a:t>
            </a:r>
            <a:r>
              <a:rPr lang="en-US" b="1" dirty="0" err="1" smtClean="0"/>
              <a:t>dd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Alya Reeve, MD, MPH</a:t>
            </a:r>
          </a:p>
          <a:p>
            <a:pPr algn="ctr"/>
            <a:r>
              <a:rPr lang="en-US" b="1" dirty="0" smtClean="0"/>
              <a:t>DDMI-TUG 7-14-14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06490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Increase awareness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>
                <a:latin typeface="Arial Rounded MT Bold" panose="020F0704030504030204" pitchFamily="34" charset="0"/>
              </a:rPr>
              <a:t>Discussions</a:t>
            </a:r>
          </a:p>
          <a:p>
            <a:pPr lvl="1"/>
            <a:r>
              <a:rPr lang="en-US" sz="2400" b="1" dirty="0">
                <a:latin typeface="Arial Rounded MT Bold" panose="020F0704030504030204" pitchFamily="34" charset="0"/>
              </a:rPr>
              <a:t>For teams concerning challenging situations</a:t>
            </a:r>
          </a:p>
          <a:p>
            <a:pPr lvl="1"/>
            <a:r>
              <a:rPr lang="en-US" sz="2400" b="1" dirty="0">
                <a:latin typeface="Arial Rounded MT Bold" panose="020F0704030504030204" pitchFamily="34" charset="0"/>
              </a:rPr>
              <a:t>Guardians, teachers, other professionals </a:t>
            </a:r>
          </a:p>
          <a:p>
            <a:pPr lvl="0"/>
            <a:r>
              <a:rPr lang="en-US" sz="2800" b="1" dirty="0">
                <a:latin typeface="Arial Rounded MT Bold" panose="020F0704030504030204" pitchFamily="34" charset="0"/>
              </a:rPr>
              <a:t>Case-sharing</a:t>
            </a:r>
          </a:p>
          <a:p>
            <a:pPr lvl="1"/>
            <a:r>
              <a:rPr lang="en-US" sz="2400" b="1" dirty="0">
                <a:latin typeface="Arial Rounded MT Bold" panose="020F0704030504030204" pitchFamily="34" charset="0"/>
              </a:rPr>
              <a:t>Clinical review; </a:t>
            </a:r>
            <a:endParaRPr lang="en-US" sz="2400" b="1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sz="2400" b="1" dirty="0" smtClean="0">
                <a:latin typeface="Arial Rounded MT Bold" panose="020F0704030504030204" pitchFamily="34" charset="0"/>
              </a:rPr>
              <a:t>Mentoring</a:t>
            </a:r>
            <a:r>
              <a:rPr lang="en-US" sz="2400" b="1" dirty="0">
                <a:latin typeface="Arial Rounded MT Bold" panose="020F0704030504030204" pitchFamily="34" charset="0"/>
              </a:rPr>
              <a:t>; </a:t>
            </a:r>
            <a:endParaRPr lang="en-US" sz="2400" b="1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sz="2400" b="1" dirty="0" smtClean="0">
                <a:latin typeface="Arial Rounded MT Bold" panose="020F0704030504030204" pitchFamily="34" charset="0"/>
              </a:rPr>
              <a:t>Supervision</a:t>
            </a:r>
            <a:r>
              <a:rPr lang="en-US" sz="2400" b="1" dirty="0">
                <a:latin typeface="Arial Rounded MT Bold" panose="020F0704030504030204" pitchFamily="34" charset="0"/>
              </a:rPr>
              <a:t>; </a:t>
            </a:r>
            <a:endParaRPr lang="en-US" sz="2400" b="1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sz="2400" b="1" dirty="0" smtClean="0">
                <a:latin typeface="Arial Rounded MT Bold" panose="020F0704030504030204" pitchFamily="34" charset="0"/>
              </a:rPr>
              <a:t>Training</a:t>
            </a:r>
            <a:endParaRPr lang="en-US" sz="2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65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Increase awareness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>
                <a:latin typeface="Arial Rounded MT Bold" panose="020F0704030504030204" pitchFamily="34" charset="0"/>
              </a:rPr>
              <a:t>Direct teaching</a:t>
            </a:r>
          </a:p>
          <a:p>
            <a:pPr lvl="1"/>
            <a:r>
              <a:rPr lang="en-US" sz="2400" b="1" dirty="0">
                <a:latin typeface="Arial Rounded MT Bold" panose="020F0704030504030204" pitchFamily="34" charset="0"/>
              </a:rPr>
              <a:t>Professional training classes</a:t>
            </a:r>
          </a:p>
          <a:p>
            <a:pPr lvl="1"/>
            <a:r>
              <a:rPr lang="en-US" sz="2400" b="1" dirty="0">
                <a:latin typeface="Arial Rounded MT Bold" panose="020F0704030504030204" pitchFamily="34" charset="0"/>
              </a:rPr>
              <a:t>Informal mentoring in public settings </a:t>
            </a:r>
          </a:p>
          <a:p>
            <a:pPr lvl="0"/>
            <a:r>
              <a:rPr lang="en-US" sz="2800" b="1" dirty="0">
                <a:latin typeface="Arial Rounded MT Bold" panose="020F0704030504030204" pitchFamily="34" charset="0"/>
              </a:rPr>
              <a:t>Biographies</a:t>
            </a:r>
          </a:p>
          <a:p>
            <a:pPr lvl="1"/>
            <a:r>
              <a:rPr lang="en-US" sz="2400" b="1" dirty="0">
                <a:latin typeface="Arial Rounded MT Bold" panose="020F0704030504030204" pitchFamily="34" charset="0"/>
              </a:rPr>
              <a:t>People with disabilities telling their experiences</a:t>
            </a:r>
          </a:p>
          <a:p>
            <a:pPr lvl="2"/>
            <a:r>
              <a:rPr lang="en-US" b="1" dirty="0">
                <a:latin typeface="Arial Rounded MT Bold" panose="020F0704030504030204" pitchFamily="34" charset="0"/>
              </a:rPr>
              <a:t>Oral and written formats</a:t>
            </a:r>
          </a:p>
          <a:p>
            <a:pPr lvl="1"/>
            <a:r>
              <a:rPr lang="en-US" sz="2400" b="1" dirty="0">
                <a:latin typeface="Arial Rounded MT Bold" panose="020F0704030504030204" pitchFamily="34" charset="0"/>
              </a:rPr>
              <a:t>Validation of struggles and successes in overcoming </a:t>
            </a:r>
            <a:r>
              <a:rPr lang="en-US" sz="2400" b="1" dirty="0" smtClean="0">
                <a:latin typeface="Arial Rounded MT Bold" panose="020F0704030504030204" pitchFamily="34" charset="0"/>
              </a:rPr>
              <a:t>barriers</a:t>
            </a:r>
            <a:endParaRPr lang="en-US" sz="2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65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Language of inclusion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People First</a:t>
            </a:r>
          </a:p>
          <a:p>
            <a:pPr lvl="1"/>
            <a:r>
              <a:rPr lang="en-US" b="1" dirty="0" smtClean="0">
                <a:latin typeface="Arial Rounded MT Bold" panose="020F0704030504030204" pitchFamily="34" charset="0"/>
              </a:rPr>
              <a:t>“person” with “conditions”…</a:t>
            </a:r>
          </a:p>
          <a:p>
            <a:r>
              <a:rPr lang="en-US" b="1" dirty="0" smtClean="0">
                <a:latin typeface="Arial Rounded MT Bold" panose="020F0704030504030204" pitchFamily="34" charset="0"/>
              </a:rPr>
              <a:t>Having respect for traditions</a:t>
            </a:r>
          </a:p>
          <a:p>
            <a:pPr lvl="1"/>
            <a:r>
              <a:rPr lang="en-US" b="1" dirty="0" smtClean="0">
                <a:latin typeface="Arial Rounded MT Bold" panose="020F0704030504030204" pitchFamily="34" charset="0"/>
              </a:rPr>
              <a:t>Eye gaze</a:t>
            </a:r>
          </a:p>
          <a:p>
            <a:pPr lvl="1"/>
            <a:r>
              <a:rPr lang="en-US" b="1" dirty="0" smtClean="0">
                <a:latin typeface="Arial Rounded MT Bold" panose="020F0704030504030204" pitchFamily="34" charset="0"/>
              </a:rPr>
              <a:t>Greetings; names</a:t>
            </a:r>
          </a:p>
          <a:p>
            <a:r>
              <a:rPr lang="en-US" b="1" dirty="0" smtClean="0">
                <a:latin typeface="Arial Rounded MT Bold" panose="020F0704030504030204" pitchFamily="34" charset="0"/>
              </a:rPr>
              <a:t>An open-ness about disability v. challenges in functioning 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65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</a:rPr>
              <a:t>Culture is all around us.  </a:t>
            </a:r>
            <a:endParaRPr lang="en-US" b="1" dirty="0" smtClean="0">
              <a:latin typeface="Arial Rounded MT Bold" panose="020F0704030504030204" pitchFamily="34" charset="0"/>
            </a:endParaRPr>
          </a:p>
          <a:p>
            <a:r>
              <a:rPr lang="en-US" b="1" dirty="0" smtClean="0">
                <a:latin typeface="Arial Rounded MT Bold" panose="020F0704030504030204" pitchFamily="34" charset="0"/>
              </a:rPr>
              <a:t>If </a:t>
            </a:r>
            <a:r>
              <a:rPr lang="en-US" b="1" dirty="0">
                <a:latin typeface="Arial Rounded MT Bold" panose="020F0704030504030204" pitchFamily="34" charset="0"/>
              </a:rPr>
              <a:t>we do not talk about how we are individually and collectively influenced by culture we do ourselves disservice.  </a:t>
            </a:r>
            <a:endParaRPr lang="en-US" b="1" dirty="0" smtClean="0">
              <a:latin typeface="Arial Rounded MT Bold" panose="020F0704030504030204" pitchFamily="34" charset="0"/>
            </a:endParaRPr>
          </a:p>
          <a:p>
            <a:r>
              <a:rPr lang="en-US" b="1" dirty="0" smtClean="0">
                <a:latin typeface="Arial Rounded MT Bold" panose="020F0704030504030204" pitchFamily="34" charset="0"/>
              </a:rPr>
              <a:t>We </a:t>
            </a:r>
            <a:r>
              <a:rPr lang="en-US" b="1" dirty="0">
                <a:latin typeface="Arial Rounded MT Bold" panose="020F0704030504030204" pitchFamily="34" charset="0"/>
              </a:rPr>
              <a:t>will commit unnecessary errors of judgment and assessment that will not produce the intended supports for people with I/DD</a:t>
            </a:r>
            <a:r>
              <a:rPr lang="en-US" b="1" dirty="0">
                <a:latin typeface="Arial Narrow" panose="020B0606020202030204" pitchFamily="34" charset="0"/>
              </a:rPr>
              <a:t>.</a:t>
            </a:r>
          </a:p>
          <a:p>
            <a:endParaRPr lang="en-US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6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culture?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latin typeface="Arial Rounded MT Bold" panose="020F0704030504030204" pitchFamily="34" charset="0"/>
              </a:rPr>
              <a:t>Culture can be defined as the ways people live with each other, differentiating themselves from other groups of people. </a:t>
            </a:r>
            <a:endParaRPr lang="en-US" b="1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>
                <a:latin typeface="Arial Rounded MT Bold" panose="020F0704030504030204" pitchFamily="34" charset="0"/>
              </a:rPr>
              <a:t>Culture reflects an integrated system of learned behavior patterns characteristic of a society that are not a result of biological inheritance.  </a:t>
            </a:r>
            <a:endParaRPr lang="en-US" b="1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b="1" dirty="0" smtClean="0">
                <a:latin typeface="Arial Rounded MT Bold" panose="020F0704030504030204" pitchFamily="34" charset="0"/>
              </a:rPr>
              <a:t>It </a:t>
            </a:r>
            <a:r>
              <a:rPr lang="en-US" b="1" dirty="0">
                <a:latin typeface="Arial Rounded MT Bold" panose="020F0704030504030204" pitchFamily="34" charset="0"/>
              </a:rPr>
              <a:t>is often expressed by customary beliefs and social forms of a group.</a:t>
            </a:r>
          </a:p>
          <a:p>
            <a:r>
              <a:rPr lang="en-US" b="1" dirty="0" smtClean="0">
                <a:latin typeface="Arial Rounded MT Bold" panose="020F0704030504030204" pitchFamily="34" charset="0"/>
              </a:rPr>
              <a:t>Can you cite examples of culture?...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86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are influenced by culture(s)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Arial Rounded MT Bold" panose="020F0704030504030204" pitchFamily="34" charset="0"/>
              </a:rPr>
              <a:t>All people are affected by and reflect their culture.  </a:t>
            </a:r>
            <a:endParaRPr lang="en-US" sz="2800" b="1" dirty="0" smtClean="0">
              <a:latin typeface="Arial Rounded MT Bold" panose="020F0704030504030204" pitchFamily="34" charset="0"/>
            </a:endParaRPr>
          </a:p>
          <a:p>
            <a:r>
              <a:rPr lang="en-US" sz="2800" b="1" dirty="0" smtClean="0">
                <a:latin typeface="Arial Rounded MT Bold" panose="020F0704030504030204" pitchFamily="34" charset="0"/>
              </a:rPr>
              <a:t>Attitudes </a:t>
            </a:r>
            <a:r>
              <a:rPr lang="en-US" sz="2800" b="1" dirty="0">
                <a:latin typeface="Arial Rounded MT Bold" panose="020F0704030504030204" pitchFamily="34" charset="0"/>
              </a:rPr>
              <a:t>about I/DD differ in Hispanic, Native-American, African-American, Mid-Eastern, Asian, and European cultural groups in the US.  </a:t>
            </a:r>
            <a:endParaRPr lang="en-US" sz="2800" b="1" dirty="0" smtClean="0">
              <a:latin typeface="Arial Rounded MT Bold" panose="020F0704030504030204" pitchFamily="34" charset="0"/>
            </a:endParaRPr>
          </a:p>
          <a:p>
            <a:r>
              <a:rPr lang="en-US" sz="2800" b="1" dirty="0" smtClean="0">
                <a:latin typeface="Arial Rounded MT Bold" panose="020F0704030504030204" pitchFamily="34" charset="0"/>
              </a:rPr>
              <a:t>Disabilities </a:t>
            </a:r>
            <a:r>
              <a:rPr lang="en-US" sz="2800" b="1" dirty="0">
                <a:latin typeface="Arial Rounded MT Bold" panose="020F0704030504030204" pitchFamily="34" charset="0"/>
              </a:rPr>
              <a:t>can create their own subcultures. </a:t>
            </a:r>
            <a:endParaRPr lang="en-US" sz="2800" b="1" dirty="0" smtClean="0">
              <a:latin typeface="Arial Rounded MT Bold" panose="020F0704030504030204" pitchFamily="34" charset="0"/>
            </a:endParaRPr>
          </a:p>
          <a:p>
            <a:r>
              <a:rPr lang="en-US" sz="2800" b="1" dirty="0" smtClean="0">
                <a:latin typeface="Arial Rounded MT Bold" panose="020F0704030504030204" pitchFamily="34" charset="0"/>
              </a:rPr>
              <a:t>Cultural </a:t>
            </a:r>
            <a:r>
              <a:rPr lang="en-US" sz="2800" b="1" dirty="0">
                <a:latin typeface="Arial Rounded MT Bold" panose="020F0704030504030204" pitchFamily="34" charset="0"/>
              </a:rPr>
              <a:t>differences affect attitudes toward disability and even acceptance of services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433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Cultures within cultures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 Rounded MT Bold" panose="020F0704030504030204" pitchFamily="34" charset="0"/>
              </a:rPr>
              <a:t>Habits and attitudes are learned as part of socialization.  </a:t>
            </a:r>
            <a:endParaRPr lang="en-US" b="1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b="1" dirty="0" smtClean="0">
                <a:latin typeface="Arial Rounded MT Bold" panose="020F0704030504030204" pitchFamily="34" charset="0"/>
              </a:rPr>
              <a:t>Attitudes </a:t>
            </a:r>
            <a:r>
              <a:rPr lang="en-US" b="1" dirty="0">
                <a:latin typeface="Arial Rounded MT Bold" panose="020F0704030504030204" pitchFamily="34" charset="0"/>
              </a:rPr>
              <a:t>affect expectations of and opportunities provided to people with I/DD.  </a:t>
            </a:r>
            <a:endParaRPr lang="en-US" b="1" dirty="0" smtClean="0">
              <a:latin typeface="Arial Rounded MT Bold" panose="020F0704030504030204" pitchFamily="34" charset="0"/>
            </a:endParaRPr>
          </a:p>
          <a:p>
            <a:r>
              <a:rPr lang="en-US" b="1" dirty="0" smtClean="0">
                <a:latin typeface="Arial Rounded MT Bold" panose="020F0704030504030204" pitchFamily="34" charset="0"/>
              </a:rPr>
              <a:t>Assessment </a:t>
            </a:r>
            <a:r>
              <a:rPr lang="en-US" b="1" dirty="0">
                <a:latin typeface="Arial Rounded MT Bold" panose="020F0704030504030204" pitchFamily="34" charset="0"/>
              </a:rPr>
              <a:t>of adaptive behavior functioning needs must take into account some biases of current assessment tools.</a:t>
            </a:r>
          </a:p>
          <a:p>
            <a:endParaRPr lang="en-US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6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Cultural assumptions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People with disability all have low IQ</a:t>
            </a:r>
          </a:p>
          <a:p>
            <a:r>
              <a:rPr lang="en-US" b="1" dirty="0" smtClean="0">
                <a:latin typeface="Arial Rounded MT Bold" panose="020F0704030504030204" pitchFamily="34" charset="0"/>
              </a:rPr>
              <a:t>If people do not talk, they do not understand</a:t>
            </a:r>
          </a:p>
          <a:p>
            <a:r>
              <a:rPr lang="en-US" b="1" dirty="0" smtClean="0">
                <a:latin typeface="Arial Rounded MT Bold" panose="020F0704030504030204" pitchFamily="34" charset="0"/>
              </a:rPr>
              <a:t>Sensory problems often form sub-cultures, with short-hands of communication and self-identification</a:t>
            </a:r>
          </a:p>
          <a:p>
            <a:r>
              <a:rPr lang="en-US" b="1" dirty="0" smtClean="0">
                <a:latin typeface="Arial Rounded MT Bold" panose="020F0704030504030204" pitchFamily="34" charset="0"/>
              </a:rPr>
              <a:t>Religious and regional variations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6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Factors affecting behavior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latin typeface="Arial Rounded MT Bold" panose="020F0704030504030204" pitchFamily="34" charset="0"/>
              </a:rPr>
              <a:t>Attitudes toward Disability 	</a:t>
            </a:r>
            <a:endParaRPr lang="en-US" b="1" dirty="0" smtClean="0">
              <a:latin typeface="Arial Rounded MT Bold" panose="020F0704030504030204" pitchFamily="34" charset="0"/>
            </a:endParaRPr>
          </a:p>
          <a:p>
            <a:r>
              <a:rPr lang="en-US" b="1" dirty="0" smtClean="0">
                <a:latin typeface="Arial Rounded MT Bold" panose="020F0704030504030204" pitchFamily="34" charset="0"/>
              </a:rPr>
              <a:t>Family Structure</a:t>
            </a:r>
            <a:endParaRPr lang="en-US" b="1" dirty="0">
              <a:latin typeface="Arial Rounded MT Bold" panose="020F0704030504030204" pitchFamily="34" charset="0"/>
            </a:endParaRPr>
          </a:p>
          <a:p>
            <a:r>
              <a:rPr lang="en-US" b="1" dirty="0">
                <a:latin typeface="Arial Rounded MT Bold" panose="020F0704030504030204" pitchFamily="34" charset="0"/>
              </a:rPr>
              <a:t>Urban – Rural 		</a:t>
            </a:r>
            <a:endParaRPr lang="en-US" b="1" dirty="0" smtClean="0">
              <a:latin typeface="Arial Rounded MT Bold" panose="020F0704030504030204" pitchFamily="34" charset="0"/>
            </a:endParaRPr>
          </a:p>
          <a:p>
            <a:r>
              <a:rPr lang="en-US" b="1" dirty="0" smtClean="0">
                <a:latin typeface="Arial Rounded MT Bold" panose="020F0704030504030204" pitchFamily="34" charset="0"/>
              </a:rPr>
              <a:t>Family </a:t>
            </a:r>
            <a:r>
              <a:rPr lang="en-US" b="1" dirty="0">
                <a:latin typeface="Arial Rounded MT Bold" panose="020F0704030504030204" pitchFamily="34" charset="0"/>
              </a:rPr>
              <a:t>Training &amp; Disciplinary </a:t>
            </a:r>
            <a:r>
              <a:rPr lang="en-US" b="1" dirty="0" smtClean="0">
                <a:latin typeface="Arial Rounded MT Bold" panose="020F0704030504030204" pitchFamily="34" charset="0"/>
              </a:rPr>
              <a:t>Practices</a:t>
            </a:r>
            <a:endParaRPr lang="en-US" b="1" dirty="0">
              <a:latin typeface="Arial Rounded MT Bold" panose="020F0704030504030204" pitchFamily="34" charset="0"/>
            </a:endParaRPr>
          </a:p>
          <a:p>
            <a:r>
              <a:rPr lang="en-US" b="1" dirty="0">
                <a:latin typeface="Arial Rounded MT Bold" panose="020F0704030504030204" pitchFamily="34" charset="0"/>
              </a:rPr>
              <a:t>Gender 		</a:t>
            </a:r>
            <a:endParaRPr lang="en-US" b="1" dirty="0" smtClean="0">
              <a:latin typeface="Arial Rounded MT Bold" panose="020F0704030504030204" pitchFamily="34" charset="0"/>
            </a:endParaRPr>
          </a:p>
          <a:p>
            <a:r>
              <a:rPr lang="en-US" b="1" dirty="0" smtClean="0">
                <a:latin typeface="Arial Rounded MT Bold" panose="020F0704030504030204" pitchFamily="34" charset="0"/>
              </a:rPr>
              <a:t>Inclusion </a:t>
            </a:r>
            <a:r>
              <a:rPr lang="en-US" b="1" dirty="0">
                <a:latin typeface="Arial Rounded MT Bold" panose="020F0704030504030204" pitchFamily="34" charset="0"/>
              </a:rPr>
              <a:t>– Protection</a:t>
            </a:r>
          </a:p>
          <a:p>
            <a:pPr marL="0" indent="0">
              <a:buNone/>
            </a:pPr>
            <a:endParaRPr lang="en-US" b="1" dirty="0">
              <a:latin typeface="Arial Narrow" panose="020B0606020202030204" pitchFamily="34" charset="0"/>
            </a:endParaRPr>
          </a:p>
          <a:p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latin typeface="Arial Rounded MT Bold" panose="020F0704030504030204" pitchFamily="34" charset="0"/>
              </a:rPr>
              <a:t>SES &amp; Education 	</a:t>
            </a:r>
            <a:endParaRPr lang="en-US" b="1" dirty="0" smtClean="0">
              <a:latin typeface="Arial Rounded MT Bold" panose="020F0704030504030204" pitchFamily="34" charset="0"/>
            </a:endParaRPr>
          </a:p>
          <a:p>
            <a:r>
              <a:rPr lang="en-US" b="1" dirty="0" smtClean="0">
                <a:latin typeface="Arial Rounded MT Bold" panose="020F0704030504030204" pitchFamily="34" charset="0"/>
              </a:rPr>
              <a:t>Communication Styles</a:t>
            </a:r>
            <a:endParaRPr lang="en-US" b="1" dirty="0">
              <a:latin typeface="Arial Rounded MT Bold" panose="020F0704030504030204" pitchFamily="34" charset="0"/>
            </a:endParaRPr>
          </a:p>
          <a:p>
            <a:r>
              <a:rPr lang="en-US" b="1" dirty="0">
                <a:latin typeface="Arial Rounded MT Bold" panose="020F0704030504030204" pitchFamily="34" charset="0"/>
              </a:rPr>
              <a:t>Acculturation		</a:t>
            </a:r>
            <a:endParaRPr lang="en-US" b="1" dirty="0" smtClean="0">
              <a:latin typeface="Arial Rounded MT Bold" panose="020F0704030504030204" pitchFamily="34" charset="0"/>
            </a:endParaRPr>
          </a:p>
          <a:p>
            <a:r>
              <a:rPr lang="en-US" b="1" dirty="0" smtClean="0">
                <a:latin typeface="Arial Rounded MT Bold" panose="020F0704030504030204" pitchFamily="34" charset="0"/>
              </a:rPr>
              <a:t>Mental </a:t>
            </a:r>
            <a:r>
              <a:rPr lang="en-US" b="1" dirty="0">
                <a:latin typeface="Arial Rounded MT Bold" panose="020F0704030504030204" pitchFamily="34" charset="0"/>
              </a:rPr>
              <a:t>Health </a:t>
            </a:r>
            <a:r>
              <a:rPr lang="en-US" b="1" dirty="0" smtClean="0">
                <a:latin typeface="Arial Rounded MT Bold" panose="020F0704030504030204" pitchFamily="34" charset="0"/>
              </a:rPr>
              <a:t>Issues</a:t>
            </a:r>
            <a:endParaRPr lang="en-US" b="1" dirty="0">
              <a:latin typeface="Arial Rounded MT Bold" panose="020F0704030504030204" pitchFamily="34" charset="0"/>
            </a:endParaRPr>
          </a:p>
          <a:p>
            <a:r>
              <a:rPr lang="en-US" b="1" dirty="0">
                <a:latin typeface="Arial Rounded MT Bold" panose="020F0704030504030204" pitchFamily="34" charset="0"/>
              </a:rPr>
              <a:t>Language </a:t>
            </a:r>
            <a:r>
              <a:rPr lang="en-US" b="1" dirty="0" smtClean="0">
                <a:latin typeface="Arial Rounded MT Bold" panose="020F0704030504030204" pitchFamily="34" charset="0"/>
              </a:rPr>
              <a:t>Barriers</a:t>
            </a:r>
            <a:r>
              <a:rPr lang="en-US" b="1" dirty="0">
                <a:latin typeface="Arial Rounded MT Bold" panose="020F0704030504030204" pitchFamily="34" charset="0"/>
              </a:rPr>
              <a:t>	</a:t>
            </a:r>
            <a:endParaRPr lang="en-US" b="1" dirty="0" smtClean="0">
              <a:latin typeface="Arial Rounded MT Bold" panose="020F0704030504030204" pitchFamily="34" charset="0"/>
            </a:endParaRPr>
          </a:p>
          <a:p>
            <a:r>
              <a:rPr lang="en-US" b="1" dirty="0" smtClean="0">
                <a:latin typeface="Arial Rounded MT Bold" panose="020F0704030504030204" pitchFamily="34" charset="0"/>
              </a:rPr>
              <a:t>Religion</a:t>
            </a:r>
            <a:endParaRPr lang="en-US" b="1" dirty="0"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65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Assessment of adaptive behavior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 Rounded MT Bold" panose="020F0704030504030204" pitchFamily="34" charset="0"/>
              </a:rPr>
              <a:t>Informant Selection			</a:t>
            </a:r>
          </a:p>
          <a:p>
            <a:r>
              <a:rPr lang="en-US" b="1" dirty="0">
                <a:latin typeface="Arial Rounded MT Bold" panose="020F0704030504030204" pitchFamily="34" charset="0"/>
              </a:rPr>
              <a:t>Cultural Communication </a:t>
            </a:r>
            <a:r>
              <a:rPr lang="en-US" b="1" dirty="0" smtClean="0">
                <a:latin typeface="Arial Rounded MT Bold" panose="020F0704030504030204" pitchFamily="34" charset="0"/>
              </a:rPr>
              <a:t>Styles</a:t>
            </a:r>
            <a:endParaRPr lang="en-US" b="1" dirty="0">
              <a:latin typeface="Arial Rounded MT Bold" panose="020F0704030504030204" pitchFamily="34" charset="0"/>
            </a:endParaRPr>
          </a:p>
          <a:p>
            <a:r>
              <a:rPr lang="en-US" b="1" dirty="0">
                <a:latin typeface="Arial Rounded MT Bold" panose="020F0704030504030204" pitchFamily="34" charset="0"/>
              </a:rPr>
              <a:t>Informant </a:t>
            </a:r>
            <a:r>
              <a:rPr lang="en-US" b="1" dirty="0" smtClean="0">
                <a:latin typeface="Arial Rounded MT Bold" panose="020F0704030504030204" pitchFamily="34" charset="0"/>
              </a:rPr>
              <a:t>Interviews</a:t>
            </a:r>
            <a:endParaRPr lang="en-US" b="1" dirty="0">
              <a:latin typeface="Arial Rounded MT Bold" panose="020F0704030504030204" pitchFamily="34" charset="0"/>
            </a:endParaRPr>
          </a:p>
          <a:p>
            <a:r>
              <a:rPr lang="en-US" b="1" dirty="0">
                <a:latin typeface="Arial Rounded MT Bold" panose="020F0704030504030204" pitchFamily="34" charset="0"/>
              </a:rPr>
              <a:t>Evaluation of Opportunity vs. </a:t>
            </a:r>
            <a:r>
              <a:rPr lang="en-US" b="1" dirty="0" smtClean="0">
                <a:latin typeface="Arial Rounded MT Bold" panose="020F0704030504030204" pitchFamily="34" charset="0"/>
              </a:rPr>
              <a:t>Ability</a:t>
            </a:r>
            <a:endParaRPr lang="en-US" b="1" dirty="0">
              <a:latin typeface="Arial Rounded MT Bold" panose="020F0704030504030204" pitchFamily="34" charset="0"/>
            </a:endParaRPr>
          </a:p>
          <a:p>
            <a:r>
              <a:rPr lang="en-US" b="1" dirty="0">
                <a:latin typeface="Arial Rounded MT Bold" panose="020F0704030504030204" pitchFamily="34" charset="0"/>
              </a:rPr>
              <a:t>Norm-based Assessment vs. Service Planning Information</a:t>
            </a:r>
          </a:p>
          <a:p>
            <a:endParaRPr lang="en-US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65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Adaptive behavior 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/>
          </a:bodyPr>
          <a:lstStyle/>
          <a:p>
            <a:pPr lvl="0"/>
            <a:r>
              <a:rPr lang="en-US" sz="2800" b="1" dirty="0">
                <a:latin typeface="Arial Rounded MT Bold" panose="020F0704030504030204" pitchFamily="34" charset="0"/>
              </a:rPr>
              <a:t>Adaptive behavior expectations:</a:t>
            </a:r>
          </a:p>
          <a:p>
            <a:pPr lvl="1"/>
            <a:r>
              <a:rPr lang="en-US" sz="2400" b="1" dirty="0">
                <a:latin typeface="Arial Rounded MT Bold" panose="020F0704030504030204" pitchFamily="34" charset="0"/>
              </a:rPr>
              <a:t>The training in how to apply existing assessment tools needs to include specific attention to influences of culture on opportunities and missed opportunities for people with I/DD and other disabilities.  </a:t>
            </a:r>
            <a:endParaRPr lang="en-US" sz="2400" b="1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sz="2400" b="1" dirty="0" smtClean="0">
                <a:latin typeface="Arial Rounded MT Bold" panose="020F0704030504030204" pitchFamily="34" charset="0"/>
              </a:rPr>
              <a:t>The </a:t>
            </a:r>
            <a:r>
              <a:rPr lang="en-US" sz="2400" b="1" dirty="0">
                <a:latin typeface="Arial Rounded MT Bold" panose="020F0704030504030204" pitchFamily="34" charset="0"/>
              </a:rPr>
              <a:t>biases of current assessment tools have to be part of the developing awareness in using these tools and the push to develop more appropriate and attuned tools in the future.</a:t>
            </a:r>
          </a:p>
          <a:p>
            <a:endParaRPr lang="en-US" sz="2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65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/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Inclusion</a:t>
            </a:r>
          </a:p>
          <a:p>
            <a:r>
              <a:rPr lang="en-US" b="1" dirty="0" smtClean="0">
                <a:latin typeface="Arial Rounded MT Bold" panose="020F0704030504030204" pitchFamily="34" charset="0"/>
              </a:rPr>
              <a:t>Interpretation of attitude</a:t>
            </a:r>
          </a:p>
          <a:p>
            <a:pPr lvl="1"/>
            <a:r>
              <a:rPr lang="en-US" b="1" dirty="0" smtClean="0">
                <a:latin typeface="Arial Rounded MT Bold" panose="020F0704030504030204" pitchFamily="34" charset="0"/>
              </a:rPr>
              <a:t>Professionals</a:t>
            </a:r>
          </a:p>
          <a:p>
            <a:pPr lvl="1"/>
            <a:r>
              <a:rPr lang="en-US" b="1" dirty="0" smtClean="0">
                <a:latin typeface="Arial Rounded MT Bold" panose="020F0704030504030204" pitchFamily="34" charset="0"/>
              </a:rPr>
              <a:t>Clients</a:t>
            </a:r>
          </a:p>
          <a:p>
            <a:r>
              <a:rPr lang="en-US" b="1" dirty="0" smtClean="0">
                <a:latin typeface="Arial Rounded MT Bold" panose="020F0704030504030204" pitchFamily="34" charset="0"/>
              </a:rPr>
              <a:t>Adaptation of tests</a:t>
            </a:r>
          </a:p>
          <a:p>
            <a:r>
              <a:rPr lang="en-US" b="1" dirty="0" smtClean="0">
                <a:latin typeface="Arial Rounded MT Bold" panose="020F0704030504030204" pitchFamily="34" charset="0"/>
              </a:rPr>
              <a:t>Making sure real problems are identified</a:t>
            </a:r>
          </a:p>
          <a:p>
            <a:r>
              <a:rPr lang="en-US" b="1" dirty="0" smtClean="0">
                <a:latin typeface="Arial Rounded MT Bold" panose="020F0704030504030204" pitchFamily="34" charset="0"/>
              </a:rPr>
              <a:t>Strengths be properly assessed and supported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65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393</TotalTime>
  <Words>453</Words>
  <Application>Microsoft Office PowerPoint</Application>
  <PresentationFormat>On-screen Show (4:3)</PresentationFormat>
  <Paragraphs>82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Cultural influences in disability &amp; i/dd</vt:lpstr>
      <vt:lpstr>What is culture?</vt:lpstr>
      <vt:lpstr>We are influenced by culture(s)</vt:lpstr>
      <vt:lpstr>Cultures within cultures</vt:lpstr>
      <vt:lpstr>Cultural assumptions</vt:lpstr>
      <vt:lpstr>Factors affecting behavior</vt:lpstr>
      <vt:lpstr>Assessment of adaptive behavior</vt:lpstr>
      <vt:lpstr>Adaptive behavior assessment</vt:lpstr>
      <vt:lpstr>importance</vt:lpstr>
      <vt:lpstr>Increase awareness </vt:lpstr>
      <vt:lpstr>Increase awareness</vt:lpstr>
      <vt:lpstr>Language of inclusion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Severe behavior disruptions in healthcare settings</dc:title>
  <dc:creator>Lomas2211</dc:creator>
  <cp:lastModifiedBy>lomas2211</cp:lastModifiedBy>
  <cp:revision>14</cp:revision>
  <dcterms:created xsi:type="dcterms:W3CDTF">2014-04-14T03:14:19Z</dcterms:created>
  <dcterms:modified xsi:type="dcterms:W3CDTF">2014-07-14T15:52:35Z</dcterms:modified>
</cp:coreProperties>
</file>